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heme/themeOverride5.xml" ContentType="application/vnd.openxmlformats-officedocument.themeOverride+xml"/>
  <Override PartName="/ppt/tags/tag6.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heme/themeOverride7.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heme/themeOverride8.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7.xml" ContentType="application/vnd.openxmlformats-officedocument.presentationml.notesSlide+xml"/>
  <Override PartName="/ppt/theme/themeOverride10.xml" ContentType="application/vnd.openxmlformats-officedocument.themeOverride+xml"/>
  <Override PartName="/ppt/notesSlides/notesSlide18.xml" ContentType="application/vnd.openxmlformats-officedocument.presentationml.notesSlide+xml"/>
  <Override PartName="/ppt/theme/themeOverride11.xml" ContentType="application/vnd.openxmlformats-officedocument.themeOverride+xml"/>
  <Override PartName="/ppt/tags/tag30.xml" ContentType="application/vnd.openxmlformats-officedocument.presentationml.tags+xml"/>
  <Override PartName="/ppt/tags/tag31.xml" ContentType="application/vnd.openxmlformats-officedocument.presentationml.tags+xml"/>
  <Override PartName="/ppt/notesSlides/notesSlide19.xml" ContentType="application/vnd.openxmlformats-officedocument.presentationml.notesSlide+xml"/>
  <Override PartName="/ppt/theme/themeOverride12.xml" ContentType="application/vnd.openxmlformats-officedocument.themeOverride+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heme/themeOverride13.xml" ContentType="application/vnd.openxmlformats-officedocument.themeOverride+xml"/>
  <Override PartName="/ppt/tags/tag34.xml" ContentType="application/vnd.openxmlformats-officedocument.presentationml.tags+xml"/>
  <Override PartName="/ppt/tags/tag35.xml" ContentType="application/vnd.openxmlformats-officedocument.presentationml.tags+xml"/>
  <Override PartName="/ppt/notesSlides/notesSlide2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2.xml" ContentType="application/vnd.openxmlformats-officedocument.presentationml.notesSlide+xml"/>
  <Override PartName="/ppt/theme/themeOverride14.xml" ContentType="application/vnd.openxmlformats-officedocument.themeOverride+xml"/>
  <Override PartName="/ppt/tags/tag38.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handoutMasterIdLst>
    <p:handoutMasterId r:id="rId26"/>
  </p:handoutMasterIdLst>
  <p:sldIdLst>
    <p:sldId id="796" r:id="rId2"/>
    <p:sldId id="757" r:id="rId3"/>
    <p:sldId id="758" r:id="rId4"/>
    <p:sldId id="873" r:id="rId5"/>
    <p:sldId id="860" r:id="rId6"/>
    <p:sldId id="888" r:id="rId7"/>
    <p:sldId id="874" r:id="rId8"/>
    <p:sldId id="889" r:id="rId9"/>
    <p:sldId id="862" r:id="rId10"/>
    <p:sldId id="898" r:id="rId11"/>
    <p:sldId id="894" r:id="rId12"/>
    <p:sldId id="895" r:id="rId13"/>
    <p:sldId id="897" r:id="rId14"/>
    <p:sldId id="899" r:id="rId15"/>
    <p:sldId id="901" r:id="rId16"/>
    <p:sldId id="902" r:id="rId17"/>
    <p:sldId id="903" r:id="rId18"/>
    <p:sldId id="863" r:id="rId19"/>
    <p:sldId id="891" r:id="rId20"/>
    <p:sldId id="890" r:id="rId21"/>
    <p:sldId id="892" r:id="rId22"/>
    <p:sldId id="904" r:id="rId23"/>
    <p:sldId id="833" r:id="rId24"/>
  </p:sldIdLst>
  <p:sldSz cx="11522075" cy="6480175"/>
  <p:notesSz cx="6858000" cy="9144000"/>
  <p:embeddedFontLst>
    <p:embeddedFont>
      <p:font typeface="汉仪雅酷黑 55W" panose="020B0504020202020204" charset="-122"/>
      <p:regular r:id="rId27"/>
    </p:embeddedFont>
    <p:embeddedFont>
      <p:font typeface="思源黑体 CN Light" panose="02010600030101010101" charset="-122"/>
      <p:regular r:id="rId28"/>
    </p:embeddedFont>
    <p:embeddedFont>
      <p:font typeface="微软雅黑" panose="020B0503020204020204" pitchFamily="34" charset="-122"/>
      <p:regular r:id="rId29"/>
      <p:bold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24" userDrawn="1">
          <p15:clr>
            <a:srgbClr val="A4A3A4"/>
          </p15:clr>
        </p15:guide>
        <p15:guide id="2" orient="horz" pos="2033" userDrawn="1">
          <p15:clr>
            <a:srgbClr val="A4A3A4"/>
          </p15:clr>
        </p15:guide>
        <p15:guide id="3" orient="horz" pos="2281" userDrawn="1">
          <p15:clr>
            <a:srgbClr val="A4A3A4"/>
          </p15:clr>
        </p15:guide>
      </p15:sldGuideLst>
    </p:ext>
    <p:ext uri="{2D200454-40CA-4A62-9FC3-DE9A4176ACB9}">
      <p15:notesGuideLst xmlns:p15="http://schemas.microsoft.com/office/powerpoint/2012/main">
        <p15:guide id="1" orient="horz" pos="2869">
          <p15:clr>
            <a:srgbClr val="A4A3A4"/>
          </p15:clr>
        </p15:guide>
        <p15:guide id="2" pos="215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沛萱 于" initials="沛萱" lastIdx="1" clrIdx="0">
    <p:extLst>
      <p:ext uri="{19B8F6BF-5375-455C-9EA6-DF929625EA0E}">
        <p15:presenceInfo xmlns:p15="http://schemas.microsoft.com/office/powerpoint/2012/main" userId="926c85f819cc7b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6F0"/>
    <a:srgbClr val="2275D5"/>
    <a:srgbClr val="2A2FFC"/>
    <a:srgbClr val="2B48EE"/>
    <a:srgbClr val="2945F1"/>
    <a:srgbClr val="2D2AFD"/>
    <a:srgbClr val="2746EF"/>
    <a:srgbClr val="2B47F0"/>
    <a:srgbClr val="79CFD9"/>
    <a:srgbClr val="E8F3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82" autoAdjust="0"/>
    <p:restoredTop sz="85044" autoAdjust="0"/>
  </p:normalViewPr>
  <p:slideViewPr>
    <p:cSldViewPr snapToObjects="1" showGuides="1">
      <p:cViewPr varScale="1">
        <p:scale>
          <a:sx n="83" d="100"/>
          <a:sy n="83" d="100"/>
        </p:scale>
        <p:origin x="576" y="77"/>
      </p:cViewPr>
      <p:guideLst>
        <p:guide pos="3624"/>
        <p:guide orient="horz" pos="2033"/>
        <p:guide orient="horz" pos="22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Objects="1">
      <p:cViewPr varScale="1">
        <p:scale>
          <a:sx n="83" d="100"/>
          <a:sy n="83" d="100"/>
        </p:scale>
        <p:origin x="-3192" y="-90"/>
      </p:cViewPr>
      <p:guideLst>
        <p:guide orient="horz" pos="2869"/>
        <p:guide pos="2157"/>
      </p:guideLst>
    </p:cSldViewPr>
  </p:notesViewPr>
  <p:gridSpacing cx="180023" cy="180023"/>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Light" panose="020B0300000000000000" charset="-122"/>
              <a:ea typeface="思源黑体 CN Light" panose="020B0300000000000000" charset="-122"/>
              <a:cs typeface="思源黑体 CN Light" panose="020B03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黑体 CN Light" panose="020B0300000000000000" charset="-122"/>
              </a:rPr>
              <a:t>2023/7/20</a:t>
            </a:fld>
            <a:endParaRPr lang="zh-CN" altLang="en-US">
              <a:cs typeface="思源黑体 CN Light" panose="020B03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Light" panose="020B0300000000000000" charset="-122"/>
              <a:ea typeface="思源黑体 CN Light" panose="020B0300000000000000" charset="-122"/>
              <a:cs typeface="思源黑体 CN Light" panose="020B03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黑体 CN Light" panose="020B0300000000000000" charset="-122"/>
              </a:rPr>
              <a:t>‹#›</a:t>
            </a:fld>
            <a:endParaRPr lang="zh-CN" altLang="en-US">
              <a:cs typeface="思源黑体 CN Light" panose="020B03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思源黑体 CN Light" panose="020B0300000000000000" charset="-122"/>
                <a:ea typeface="思源黑体 CN Light" panose="020B0300000000000000" charset="-122"/>
                <a:cs typeface="思源黑体 CN Light" panose="020B0300000000000000"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思源黑体 CN Light" panose="020B0300000000000000" charset="-122"/>
                <a:ea typeface="思源黑体 CN Light" panose="020B0300000000000000" charset="-122"/>
                <a:cs typeface="思源黑体 CN Light" panose="020B0300000000000000" charset="-122"/>
              </a:defRPr>
            </a:lvl1pPr>
          </a:lstStyle>
          <a:p>
            <a:fld id="{A682B699-C6B7-4DA8-8858-B4A63886AB96}" type="datetimeFigureOut">
              <a:rPr lang="zh-CN" altLang="en-US" smtClean="0"/>
              <a:t>2023/7/20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思源黑体 CN Light" panose="020B0300000000000000" charset="-122"/>
                <a:ea typeface="思源黑体 CN Light" panose="020B0300000000000000" charset="-122"/>
                <a:cs typeface="思源黑体 CN Light" panose="020B03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思源黑体 CN Light" panose="020B0300000000000000" charset="-122"/>
                <a:ea typeface="思源黑体 CN Light" panose="020B0300000000000000" charset="-122"/>
                <a:cs typeface="思源黑体 CN Light" panose="020B0300000000000000" charset="-122"/>
              </a:defRPr>
            </a:lvl1pPr>
          </a:lstStyle>
          <a:p>
            <a:fld id="{D9C1AD92-4491-470B-AC64-A48031177DA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Light" panose="020B0300000000000000" charset="-122"/>
        <a:ea typeface="思源黑体 CN Light" panose="020B0300000000000000" charset="-122"/>
        <a:cs typeface="思源黑体 CN Light" panose="020B0300000000000000" charset="-122"/>
      </a:defRPr>
    </a:lvl1pPr>
    <a:lvl2pPr marL="457200" algn="l" defTabSz="914400" rtl="0" eaLnBrk="1" latinLnBrk="0" hangingPunct="1">
      <a:defRPr sz="1200" kern="1200">
        <a:solidFill>
          <a:schemeClr val="tx1"/>
        </a:solidFill>
        <a:latin typeface="思源黑体 CN Light" panose="020B0300000000000000" charset="-122"/>
        <a:ea typeface="思源黑体 CN Light" panose="020B0300000000000000" charset="-122"/>
        <a:cs typeface="思源黑体 CN Light" panose="020B0300000000000000" charset="-122"/>
      </a:defRPr>
    </a:lvl2pPr>
    <a:lvl3pPr marL="914400" algn="l" defTabSz="914400" rtl="0" eaLnBrk="1" latinLnBrk="0" hangingPunct="1">
      <a:defRPr sz="1200" kern="1200">
        <a:solidFill>
          <a:schemeClr val="tx1"/>
        </a:solidFill>
        <a:latin typeface="思源黑体 CN Light" panose="020B0300000000000000" charset="-122"/>
        <a:ea typeface="思源黑体 CN Light" panose="020B0300000000000000" charset="-122"/>
        <a:cs typeface="思源黑体 CN Light" panose="020B0300000000000000" charset="-122"/>
      </a:defRPr>
    </a:lvl3pPr>
    <a:lvl4pPr marL="1371600" algn="l" defTabSz="914400" rtl="0" eaLnBrk="1" latinLnBrk="0" hangingPunct="1">
      <a:defRPr sz="1200" kern="1200">
        <a:solidFill>
          <a:schemeClr val="tx1"/>
        </a:solidFill>
        <a:latin typeface="思源黑体 CN Light" panose="020B0300000000000000" charset="-122"/>
        <a:ea typeface="思源黑体 CN Light" panose="020B0300000000000000" charset="-122"/>
        <a:cs typeface="思源黑体 CN Light" panose="020B0300000000000000" charset="-122"/>
      </a:defRPr>
    </a:lvl4pPr>
    <a:lvl5pPr marL="1828800" algn="l" defTabSz="914400" rtl="0" eaLnBrk="1" latinLnBrk="0" hangingPunct="1">
      <a:defRPr sz="1200" kern="1200">
        <a:solidFill>
          <a:schemeClr val="tx1"/>
        </a:solidFill>
        <a:latin typeface="思源黑体 CN Light" panose="020B0300000000000000" charset="-122"/>
        <a:ea typeface="思源黑体 CN Light" panose="020B0300000000000000" charset="-122"/>
        <a:cs typeface="思源黑体 CN Light" panose="020B03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10</a:t>
            </a:fld>
            <a:endParaRPr lang="zh-CN" altLang="en-US"/>
          </a:p>
        </p:txBody>
      </p:sp>
    </p:spTree>
    <p:extLst>
      <p:ext uri="{BB962C8B-B14F-4D97-AF65-F5344CB8AC3E}">
        <p14:creationId xmlns:p14="http://schemas.microsoft.com/office/powerpoint/2010/main" val="813070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11</a:t>
            </a:fld>
            <a:endParaRPr lang="zh-CN" altLang="en-US"/>
          </a:p>
        </p:txBody>
      </p:sp>
    </p:spTree>
    <p:extLst>
      <p:ext uri="{BB962C8B-B14F-4D97-AF65-F5344CB8AC3E}">
        <p14:creationId xmlns:p14="http://schemas.microsoft.com/office/powerpoint/2010/main" val="3534452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12</a:t>
            </a:fld>
            <a:endParaRPr lang="zh-CN" altLang="en-US"/>
          </a:p>
        </p:txBody>
      </p:sp>
    </p:spTree>
    <p:extLst>
      <p:ext uri="{BB962C8B-B14F-4D97-AF65-F5344CB8AC3E}">
        <p14:creationId xmlns:p14="http://schemas.microsoft.com/office/powerpoint/2010/main" val="2117901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13</a:t>
            </a:fld>
            <a:endParaRPr lang="zh-CN" altLang="en-US"/>
          </a:p>
        </p:txBody>
      </p:sp>
    </p:spTree>
    <p:extLst>
      <p:ext uri="{BB962C8B-B14F-4D97-AF65-F5344CB8AC3E}">
        <p14:creationId xmlns:p14="http://schemas.microsoft.com/office/powerpoint/2010/main" val="3703064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14</a:t>
            </a:fld>
            <a:endParaRPr lang="zh-CN" altLang="en-US"/>
          </a:p>
        </p:txBody>
      </p:sp>
    </p:spTree>
    <p:extLst>
      <p:ext uri="{BB962C8B-B14F-4D97-AF65-F5344CB8AC3E}">
        <p14:creationId xmlns:p14="http://schemas.microsoft.com/office/powerpoint/2010/main" val="686906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15</a:t>
            </a:fld>
            <a:endParaRPr lang="zh-CN" altLang="en-US"/>
          </a:p>
        </p:txBody>
      </p:sp>
    </p:spTree>
    <p:extLst>
      <p:ext uri="{BB962C8B-B14F-4D97-AF65-F5344CB8AC3E}">
        <p14:creationId xmlns:p14="http://schemas.microsoft.com/office/powerpoint/2010/main" val="692288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16</a:t>
            </a:fld>
            <a:endParaRPr lang="zh-CN" altLang="en-US"/>
          </a:p>
        </p:txBody>
      </p:sp>
    </p:spTree>
    <p:extLst>
      <p:ext uri="{BB962C8B-B14F-4D97-AF65-F5344CB8AC3E}">
        <p14:creationId xmlns:p14="http://schemas.microsoft.com/office/powerpoint/2010/main" val="3992750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17</a:t>
            </a:fld>
            <a:endParaRPr lang="zh-CN" altLang="en-US"/>
          </a:p>
        </p:txBody>
      </p:sp>
    </p:spTree>
    <p:extLst>
      <p:ext uri="{BB962C8B-B14F-4D97-AF65-F5344CB8AC3E}">
        <p14:creationId xmlns:p14="http://schemas.microsoft.com/office/powerpoint/2010/main" val="2522987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22</a:t>
            </a:fld>
            <a:endParaRPr lang="zh-CN" altLang="en-US"/>
          </a:p>
        </p:txBody>
      </p:sp>
    </p:spTree>
    <p:extLst>
      <p:ext uri="{BB962C8B-B14F-4D97-AF65-F5344CB8AC3E}">
        <p14:creationId xmlns:p14="http://schemas.microsoft.com/office/powerpoint/2010/main" val="1964452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9C1AD92-4491-470B-AC64-A48031177DA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徽标, 公司名称&#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13" y="0"/>
            <a:ext cx="11516249" cy="64801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9.xml"/><Relationship Id="rId7" Type="http://schemas.openxmlformats.org/officeDocument/2006/relationships/image" Target="../media/image1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6.png"/><Relationship Id="rId5" Type="http://schemas.openxmlformats.org/officeDocument/2006/relationships/notesSlide" Target="../notesSlides/notesSlide12.xml"/><Relationship Id="rId4" Type="http://schemas.openxmlformats.org/officeDocument/2006/relationships/slideLayout" Target="../slideLayouts/slideLayout1.xm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2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9.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hemeOverride" Target="../theme/themeOverride11.xml"/><Relationship Id="rId6" Type="http://schemas.openxmlformats.org/officeDocument/2006/relationships/image" Target="../media/image31.png"/><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hemeOverride" Target="../theme/themeOverride12.xml"/><Relationship Id="rId5" Type="http://schemas.openxmlformats.org/officeDocument/2006/relationships/notesSlide" Target="../notesSlides/notesSlide20.xml"/><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hemeOverride" Target="../theme/themeOverride13.xml"/><Relationship Id="rId5" Type="http://schemas.openxmlformats.org/officeDocument/2006/relationships/notesSlide" Target="../notesSlides/notesSlide21.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hemeOverride" Target="../theme/themeOverride14.xml"/><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hemeOverride" Target="../theme/themeOverride4.xml"/><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hemeOverride" Target="../theme/themeOverride5.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xml"/><Relationship Id="rId7" Type="http://schemas.openxmlformats.org/officeDocument/2006/relationships/image" Target="../media/image6.png"/><Relationship Id="rId2" Type="http://schemas.openxmlformats.org/officeDocument/2006/relationships/tags" Target="../tags/tag7.xml"/><Relationship Id="rId1" Type="http://schemas.openxmlformats.org/officeDocument/2006/relationships/themeOverride" Target="../theme/themeOverride6.xml"/><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9.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hemeOverride" Target="../theme/themeOverride7.xml"/><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hemeOverride" Target="../theme/themeOverride8.xml"/><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徽标, 公司名称&#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3" y="0"/>
            <a:ext cx="11516249" cy="6480175"/>
          </a:xfrm>
          <a:prstGeom prst="rect">
            <a:avLst/>
          </a:prstGeom>
        </p:spPr>
      </p:pic>
      <p:sp>
        <p:nvSpPr>
          <p:cNvPr id="13" name="矩形: 圆角 12"/>
          <p:cNvSpPr/>
          <p:nvPr/>
        </p:nvSpPr>
        <p:spPr>
          <a:xfrm>
            <a:off x="541037" y="540087"/>
            <a:ext cx="10440000" cy="5400000"/>
          </a:xfrm>
          <a:prstGeom prst="roundRect">
            <a:avLst>
              <a:gd name="adj" fmla="val 0"/>
            </a:avLst>
          </a:prstGeom>
          <a:solidFill>
            <a:schemeClr val="bg1">
              <a:alpha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charset="-122"/>
              <a:ea typeface="思源黑体 CN Light" panose="020B0300000000000000" charset="-122"/>
              <a:cs typeface="思源黑体 CN Light" panose="020B0300000000000000" charset="-122"/>
              <a:sym typeface="思源黑体 CN Light" panose="020B0300000000000000" charset="-122"/>
            </a:endParaRPr>
          </a:p>
        </p:txBody>
      </p:sp>
      <p:sp>
        <p:nvSpPr>
          <p:cNvPr id="7" name="矩形 6"/>
          <p:cNvSpPr/>
          <p:nvPr/>
        </p:nvSpPr>
        <p:spPr>
          <a:xfrm>
            <a:off x="847090" y="2339975"/>
            <a:ext cx="10066655" cy="830580"/>
          </a:xfrm>
          <a:prstGeom prst="rect">
            <a:avLst/>
          </a:prstGeom>
          <a:noFill/>
          <a:ln>
            <a:noFill/>
          </a:ln>
        </p:spPr>
        <p:txBody>
          <a:bodyPr wrap="square" lIns="0" tIns="0" rIns="0" bIns="0" rtlCol="0">
            <a:spAutoFit/>
          </a:bodyPr>
          <a:lstStyle/>
          <a:p>
            <a:pPr algn="ctr"/>
            <a:r>
              <a:rPr lang="en-US" sz="5400" dirty="0" err="1">
                <a:latin typeface="+mj-ea"/>
                <a:ea typeface="+mj-ea"/>
                <a:cs typeface="思源黑体 CN Light" panose="020B0300000000000000" charset="-122"/>
              </a:rPr>
              <a:t>T</a:t>
            </a:r>
            <a:r>
              <a:rPr lang="en-US" sz="3600" dirty="0" err="1">
                <a:latin typeface="+mj-ea"/>
                <a:ea typeface="+mj-ea"/>
                <a:cs typeface="思源黑体 CN Light" panose="020B0300000000000000" charset="-122"/>
              </a:rPr>
              <a:t>imesketch_importer</a:t>
            </a:r>
            <a:r>
              <a:rPr lang="en-US" sz="3600" dirty="0">
                <a:latin typeface="+mj-ea"/>
                <a:ea typeface="+mj-ea"/>
                <a:cs typeface="思源黑体 CN Light" panose="020B0300000000000000" charset="-122"/>
              </a:rPr>
              <a:t> : support psort filters</a:t>
            </a:r>
          </a:p>
        </p:txBody>
      </p:sp>
      <p:sp>
        <p:nvSpPr>
          <p:cNvPr id="14" name="文本框 13"/>
          <p:cNvSpPr txBox="1"/>
          <p:nvPr>
            <p:custDataLst>
              <p:tags r:id="rId2"/>
            </p:custDataLst>
          </p:nvPr>
        </p:nvSpPr>
        <p:spPr>
          <a:xfrm>
            <a:off x="5220968" y="3930249"/>
            <a:ext cx="5692777" cy="1800548"/>
          </a:xfrm>
          <a:prstGeom prst="rect">
            <a:avLst/>
          </a:prstGeom>
          <a:noFill/>
        </p:spPr>
        <p:txBody>
          <a:bodyPr wrap="square" rtlCol="0">
            <a:noAutofit/>
          </a:bodyPr>
          <a:lstStyle>
            <a:defPPr>
              <a:defRPr lang="zh-CN"/>
            </a:defPPr>
            <a:lvl1pPr algn="ctr">
              <a:lnSpc>
                <a:spcPct val="200000"/>
              </a:lnSpc>
              <a:defRPr sz="1400">
                <a:latin typeface="Corbel" panose="020B0503020204020204" pitchFamily="34" charset="0"/>
                <a:ea typeface="方正告白情书_YS" panose="02010600010101010101" pitchFamily="2" charset="-128"/>
              </a:defRPr>
            </a:lvl1pPr>
          </a:lstStyle>
          <a:p>
            <a:pPr algn="l"/>
            <a:r>
              <a:rPr lang="en-US" altLang="zh-CN" sz="1600" dirty="0">
                <a:latin typeface="Times New Roman" panose="02020603050405020304" pitchFamily="18" charset="0"/>
                <a:ea typeface="+mn-ea"/>
                <a:cs typeface="Times New Roman" panose="02020603050405020304" pitchFamily="18" charset="0"/>
              </a:rPr>
              <a:t>Team ID:</a:t>
            </a:r>
            <a:r>
              <a:rPr lang="zh-CN" altLang="en-US" sz="1600" dirty="0">
                <a:latin typeface="Times New Roman" panose="02020603050405020304" pitchFamily="18" charset="0"/>
                <a:ea typeface="+mn-ea"/>
                <a:cs typeface="Times New Roman" panose="02020603050405020304" pitchFamily="18" charset="0"/>
              </a:rPr>
              <a:t> </a:t>
            </a:r>
            <a:r>
              <a:rPr lang="en-US" altLang="zh-CN" sz="1600" b="1" dirty="0">
                <a:latin typeface="Times New Roman" panose="02020603050405020304" pitchFamily="18" charset="0"/>
                <a:ea typeface="+mn-ea"/>
                <a:cs typeface="Times New Roman" panose="02020603050405020304" pitchFamily="18" charset="0"/>
              </a:rPr>
              <a:t>17</a:t>
            </a:r>
          </a:p>
          <a:p>
            <a:pPr algn="l"/>
            <a:r>
              <a:rPr lang="en-US" altLang="zh-CN" sz="1600" dirty="0">
                <a:latin typeface="Times New Roman" panose="02020603050405020304" pitchFamily="18" charset="0"/>
                <a:ea typeface="+mn-ea"/>
                <a:cs typeface="Times New Roman" panose="02020603050405020304" pitchFamily="18" charset="0"/>
              </a:rPr>
              <a:t>Members:  2021111945</a:t>
            </a:r>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2021112845</a:t>
            </a:r>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2021112810</a:t>
            </a:r>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2021110669</a:t>
            </a:r>
          </a:p>
          <a:p>
            <a:pPr algn="l"/>
            <a:r>
              <a:rPr lang="en-US" altLang="zh-CN" sz="1600" dirty="0">
                <a:latin typeface="Times New Roman" panose="02020603050405020304" pitchFamily="18" charset="0"/>
                <a:ea typeface="+mn-ea"/>
                <a:cs typeface="Times New Roman" panose="02020603050405020304" pitchFamily="18" charset="0"/>
              </a:rPr>
              <a:t>	2021112808 2021113278 2021111928 2021111933</a:t>
            </a:r>
            <a:r>
              <a:rPr lang="zh-CN" altLang="en-US" sz="1600" dirty="0">
                <a:latin typeface="Times New Roman" panose="02020603050405020304" pitchFamily="18" charset="0"/>
                <a:ea typeface="+mn-ea"/>
                <a:cs typeface="Times New Roman" panose="02020603050405020304" pitchFamily="18" charset="0"/>
              </a:rPr>
              <a:t> </a:t>
            </a:r>
            <a:endParaRPr lang="en-US" altLang="zh-CN" sz="1600" dirty="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87443" y="179696"/>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11" name="矩形 10"/>
          <p:cNvSpPr/>
          <p:nvPr>
            <p:custDataLst>
              <p:tags r:id="rId1"/>
            </p:custDataLst>
          </p:nvPr>
        </p:nvSpPr>
        <p:spPr>
          <a:xfrm>
            <a:off x="1260569" y="539975"/>
            <a:ext cx="2324675" cy="523220"/>
          </a:xfrm>
          <a:prstGeom prst="rect">
            <a:avLst/>
          </a:prstGeom>
        </p:spPr>
        <p:txBody>
          <a:bodyPr wrap="none">
            <a:spAutoFit/>
          </a:bodyPr>
          <a:lstStyle/>
          <a:p>
            <a:pPr algn="l"/>
            <a:r>
              <a:rPr lang="en-US" altLang="zh-CN" sz="2800" dirty="0">
                <a:latin typeface="+mj-ea"/>
                <a:ea typeface="+mj-ea"/>
                <a:cs typeface="思源黑体 CN Light" panose="020B0300000000000000" charset="-122"/>
              </a:rPr>
              <a:t>Submit page</a:t>
            </a:r>
          </a:p>
        </p:txBody>
      </p:sp>
      <p:pic>
        <p:nvPicPr>
          <p:cNvPr id="7" name="图片 6">
            <a:extLst>
              <a:ext uri="{FF2B5EF4-FFF2-40B4-BE49-F238E27FC236}">
                <a16:creationId xmlns:a16="http://schemas.microsoft.com/office/drawing/2014/main" id="{F5E4F97E-BD36-87BF-5B02-37B84B666B82}"/>
              </a:ext>
            </a:extLst>
          </p:cNvPr>
          <p:cNvPicPr>
            <a:picLocks noChangeAspect="1"/>
          </p:cNvPicPr>
          <p:nvPr/>
        </p:nvPicPr>
        <p:blipFill rotWithShape="1">
          <a:blip r:embed="rId4">
            <a:extLst>
              <a:ext uri="{28A0092B-C50C-407E-A947-70E740481C1C}">
                <a14:useLocalDpi xmlns:a14="http://schemas.microsoft.com/office/drawing/2010/main" val="0"/>
              </a:ext>
            </a:extLst>
          </a:blip>
          <a:srcRect t="7701" r="26563" b="16765"/>
          <a:stretch/>
        </p:blipFill>
        <p:spPr>
          <a:xfrm>
            <a:off x="408488" y="1079811"/>
            <a:ext cx="5100445" cy="2712906"/>
          </a:xfrm>
          <a:prstGeom prst="rect">
            <a:avLst/>
          </a:prstGeom>
        </p:spPr>
      </p:pic>
      <p:pic>
        <p:nvPicPr>
          <p:cNvPr id="8" name="图片 7">
            <a:extLst>
              <a:ext uri="{FF2B5EF4-FFF2-40B4-BE49-F238E27FC236}">
                <a16:creationId xmlns:a16="http://schemas.microsoft.com/office/drawing/2014/main" id="{EDB00B48-5474-8D13-8334-37A2BDD29D77}"/>
              </a:ext>
            </a:extLst>
          </p:cNvPr>
          <p:cNvPicPr>
            <a:picLocks noChangeAspect="1"/>
          </p:cNvPicPr>
          <p:nvPr/>
        </p:nvPicPr>
        <p:blipFill rotWithShape="1">
          <a:blip r:embed="rId5"/>
          <a:srcRect t="55499"/>
          <a:stretch/>
        </p:blipFill>
        <p:spPr>
          <a:xfrm>
            <a:off x="6049985" y="1979926"/>
            <a:ext cx="4840047" cy="3240414"/>
          </a:xfrm>
          <a:prstGeom prst="rect">
            <a:avLst/>
          </a:prstGeom>
        </p:spPr>
      </p:pic>
      <p:pic>
        <p:nvPicPr>
          <p:cNvPr id="10" name="图片 9">
            <a:extLst>
              <a:ext uri="{FF2B5EF4-FFF2-40B4-BE49-F238E27FC236}">
                <a16:creationId xmlns:a16="http://schemas.microsoft.com/office/drawing/2014/main" id="{36DEB2F9-13FA-0D19-EC63-CA6A00971A1B}"/>
              </a:ext>
            </a:extLst>
          </p:cNvPr>
          <p:cNvPicPr>
            <a:picLocks noChangeAspect="1"/>
          </p:cNvPicPr>
          <p:nvPr/>
        </p:nvPicPr>
        <p:blipFill rotWithShape="1">
          <a:blip r:embed="rId6"/>
          <a:srcRect b="59049"/>
          <a:stretch/>
        </p:blipFill>
        <p:spPr>
          <a:xfrm>
            <a:off x="570847" y="3780156"/>
            <a:ext cx="4938086" cy="2493383"/>
          </a:xfrm>
          <a:prstGeom prst="rect">
            <a:avLst/>
          </a:prstGeom>
        </p:spPr>
      </p:pic>
    </p:spTree>
    <p:extLst>
      <p:ext uri="{BB962C8B-B14F-4D97-AF65-F5344CB8AC3E}">
        <p14:creationId xmlns:p14="http://schemas.microsoft.com/office/powerpoint/2010/main" val="67308266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214570" y="216105"/>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9" name="文本框 8"/>
          <p:cNvSpPr txBox="1"/>
          <p:nvPr>
            <p:custDataLst>
              <p:tags r:id="rId1"/>
            </p:custDataLst>
          </p:nvPr>
        </p:nvSpPr>
        <p:spPr>
          <a:xfrm>
            <a:off x="910438" y="1163221"/>
            <a:ext cx="9554845" cy="1798955"/>
          </a:xfrm>
          <a:prstGeom prst="rect">
            <a:avLst/>
          </a:prstGeom>
          <a:noFill/>
        </p:spPr>
        <p:txBody>
          <a:bodyPr wrap="square" rtlCol="0">
            <a:noAutofit/>
          </a:bodyPr>
          <a:lstStyle/>
          <a:p>
            <a:pPr marL="342900" indent="-342900">
              <a:buFont typeface="Wingdings" panose="05000000000000000000" pitchFamily="2" charset="2"/>
              <a:buChar char="Ø"/>
            </a:pPr>
            <a:r>
              <a:rPr lang="en-US" sz="2000" dirty="0"/>
              <a:t>Define new parameters event-filter</a:t>
            </a:r>
          </a:p>
          <a:p>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To describe the event filter to be passed to </a:t>
            </a:r>
            <a:r>
              <a:rPr lang="en-US" sz="2000" dirty="0" err="1"/>
              <a:t>psort</a:t>
            </a:r>
            <a:r>
              <a:rPr lang="en-US" sz="2000" dirty="0"/>
              <a:t>, add two parameters to a tuple called </a:t>
            </a:r>
            <a:r>
              <a:rPr lang="en-US" sz="2000" dirty="0" err="1"/>
              <a:t>args</a:t>
            </a: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The event filter must be set before _</a:t>
            </a:r>
            <a:r>
              <a:rPr lang="en-US" sz="2000" dirty="0" err="1"/>
              <a:t>upload_binary_file</a:t>
            </a:r>
            <a:r>
              <a:rPr lang="en-US" sz="2000" dirty="0"/>
              <a:t>()  is invoked by </a:t>
            </a:r>
            <a:r>
              <a:rPr lang="en-US" sz="2000" dirty="0" err="1"/>
              <a:t>add_file</a:t>
            </a:r>
            <a:r>
              <a:rPr lang="en-US" sz="2000" dirty="0"/>
              <a:t>().</a:t>
            </a:r>
          </a:p>
          <a:p>
            <a:pPr marL="342900" indent="-342900">
              <a:buFont typeface="Wingdings" panose="05000000000000000000" pitchFamily="2" charset="2"/>
              <a:buChar char="Ø"/>
            </a:pPr>
            <a:endParaRPr lang="en-US" sz="2000" dirty="0"/>
          </a:p>
          <a:p>
            <a:endParaRPr lang="en-US" sz="2000" dirty="0"/>
          </a:p>
          <a:p>
            <a:pPr marL="342900" indent="-342900">
              <a:buFont typeface="Wingdings" panose="05000000000000000000" pitchFamily="2" charset="2"/>
              <a:buChar char="Ø"/>
            </a:pPr>
            <a:r>
              <a:rPr lang="en-US" sz="2000" dirty="0"/>
              <a:t>Redefine function importer</a:t>
            </a:r>
          </a:p>
        </p:txBody>
      </p:sp>
      <p:sp>
        <p:nvSpPr>
          <p:cNvPr id="11" name="矩形 10"/>
          <p:cNvSpPr/>
          <p:nvPr>
            <p:custDataLst>
              <p:tags r:id="rId2"/>
            </p:custDataLst>
          </p:nvPr>
        </p:nvSpPr>
        <p:spPr>
          <a:xfrm>
            <a:off x="1260569" y="539742"/>
            <a:ext cx="9352240" cy="461665"/>
          </a:xfrm>
          <a:prstGeom prst="rect">
            <a:avLst/>
          </a:prstGeom>
        </p:spPr>
        <p:txBody>
          <a:bodyPr wrap="none">
            <a:spAutoFit/>
          </a:bodyPr>
          <a:lstStyle/>
          <a:p>
            <a:pPr algn="l"/>
            <a:r>
              <a:rPr lang="en-US" altLang="zh-CN" sz="2400" dirty="0">
                <a:latin typeface="+mj-ea"/>
                <a:ea typeface="+mj-ea"/>
                <a:cs typeface="思源黑体 CN Light" panose="020B0300000000000000" charset="-122"/>
              </a:rPr>
              <a:t>cli_client/python/timesketch_cli_client/commands/importer.py</a:t>
            </a:r>
          </a:p>
        </p:txBody>
      </p:sp>
      <p:pic>
        <p:nvPicPr>
          <p:cNvPr id="4" name="图片 3">
            <a:extLst>
              <a:ext uri="{FF2B5EF4-FFF2-40B4-BE49-F238E27FC236}">
                <a16:creationId xmlns:a16="http://schemas.microsoft.com/office/drawing/2014/main" id="{F91F3B85-7E1D-18A3-3E22-F0DE8B65D011}"/>
              </a:ext>
            </a:extLst>
          </p:cNvPr>
          <p:cNvPicPr>
            <a:picLocks noChangeAspect="1"/>
          </p:cNvPicPr>
          <p:nvPr/>
        </p:nvPicPr>
        <p:blipFill>
          <a:blip r:embed="rId5"/>
          <a:stretch>
            <a:fillRect/>
          </a:stretch>
        </p:blipFill>
        <p:spPr>
          <a:xfrm>
            <a:off x="948461" y="3415047"/>
            <a:ext cx="5029902" cy="333422"/>
          </a:xfrm>
          <a:prstGeom prst="rect">
            <a:avLst/>
          </a:prstGeom>
        </p:spPr>
      </p:pic>
      <p:pic>
        <p:nvPicPr>
          <p:cNvPr id="8" name="图片 7">
            <a:extLst>
              <a:ext uri="{FF2B5EF4-FFF2-40B4-BE49-F238E27FC236}">
                <a16:creationId xmlns:a16="http://schemas.microsoft.com/office/drawing/2014/main" id="{CBBB8722-D02D-72E4-3721-5AA4AE557C22}"/>
              </a:ext>
            </a:extLst>
          </p:cNvPr>
          <p:cNvPicPr>
            <a:picLocks noChangeAspect="1"/>
          </p:cNvPicPr>
          <p:nvPr/>
        </p:nvPicPr>
        <p:blipFill>
          <a:blip r:embed="rId6"/>
          <a:stretch>
            <a:fillRect/>
          </a:stretch>
        </p:blipFill>
        <p:spPr>
          <a:xfrm>
            <a:off x="936630" y="4670694"/>
            <a:ext cx="4420217" cy="304843"/>
          </a:xfrm>
          <a:prstGeom prst="rect">
            <a:avLst/>
          </a:prstGeom>
        </p:spPr>
      </p:pic>
      <p:pic>
        <p:nvPicPr>
          <p:cNvPr id="14" name="图片 13">
            <a:extLst>
              <a:ext uri="{FF2B5EF4-FFF2-40B4-BE49-F238E27FC236}">
                <a16:creationId xmlns:a16="http://schemas.microsoft.com/office/drawing/2014/main" id="{8F512321-C847-741E-319E-F864A191CF3F}"/>
              </a:ext>
            </a:extLst>
          </p:cNvPr>
          <p:cNvPicPr>
            <a:picLocks noChangeAspect="1"/>
          </p:cNvPicPr>
          <p:nvPr/>
        </p:nvPicPr>
        <p:blipFill>
          <a:blip r:embed="rId7"/>
          <a:stretch>
            <a:fillRect/>
          </a:stretch>
        </p:blipFill>
        <p:spPr>
          <a:xfrm>
            <a:off x="927415" y="1547943"/>
            <a:ext cx="5801535" cy="962159"/>
          </a:xfrm>
          <a:prstGeom prst="rect">
            <a:avLst/>
          </a:prstGeom>
        </p:spPr>
      </p:pic>
      <p:pic>
        <p:nvPicPr>
          <p:cNvPr id="18" name="图片 17">
            <a:extLst>
              <a:ext uri="{FF2B5EF4-FFF2-40B4-BE49-F238E27FC236}">
                <a16:creationId xmlns:a16="http://schemas.microsoft.com/office/drawing/2014/main" id="{5FF6E99B-DAA8-CF63-A4BA-FEF196F0635E}"/>
              </a:ext>
            </a:extLst>
          </p:cNvPr>
          <p:cNvPicPr>
            <a:picLocks noChangeAspect="1"/>
          </p:cNvPicPr>
          <p:nvPr/>
        </p:nvPicPr>
        <p:blipFill>
          <a:blip r:embed="rId8"/>
          <a:stretch>
            <a:fillRect/>
          </a:stretch>
        </p:blipFill>
        <p:spPr>
          <a:xfrm>
            <a:off x="948461" y="5573867"/>
            <a:ext cx="6563641" cy="323895"/>
          </a:xfrm>
          <a:prstGeom prst="rect">
            <a:avLst/>
          </a:prstGeom>
        </p:spPr>
      </p:pic>
    </p:spTree>
    <p:extLst>
      <p:ext uri="{BB962C8B-B14F-4D97-AF65-F5344CB8AC3E}">
        <p14:creationId xmlns:p14="http://schemas.microsoft.com/office/powerpoint/2010/main" val="462457763"/>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74632" y="179829"/>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9" name="文本框 8"/>
          <p:cNvSpPr txBox="1"/>
          <p:nvPr>
            <p:custDataLst>
              <p:tags r:id="rId1"/>
            </p:custDataLst>
          </p:nvPr>
        </p:nvSpPr>
        <p:spPr>
          <a:xfrm>
            <a:off x="775432" y="1903564"/>
            <a:ext cx="9554845" cy="1798955"/>
          </a:xfrm>
          <a:prstGeom prst="rect">
            <a:avLst/>
          </a:prstGeom>
          <a:noFill/>
        </p:spPr>
        <p:txBody>
          <a:bodyPr wrap="square" rtlCol="0">
            <a:noAutofit/>
          </a:bodyPr>
          <a:lstStyle/>
          <a:p>
            <a:pPr marL="342900" indent="-342900">
              <a:buFont typeface="Wingdings" panose="05000000000000000000" pitchFamily="2" charset="2"/>
              <a:buChar char="Ø"/>
            </a:pPr>
            <a:r>
              <a:rPr lang="en-US" sz="2000" dirty="0"/>
              <a:t>In the __</a:t>
            </a:r>
            <a:r>
              <a:rPr lang="en-US" sz="2000" dirty="0" err="1"/>
              <a:t>init</a:t>
            </a:r>
            <a:r>
              <a:rPr lang="en-US" sz="2000" dirty="0"/>
              <a:t>__ function, to assign the received arguments to self for use by the whole class, add a new argument</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If a newly defined variable appears, data receives the assignment</a:t>
            </a:r>
          </a:p>
        </p:txBody>
      </p:sp>
      <p:sp>
        <p:nvSpPr>
          <p:cNvPr id="11" name="矩形 10"/>
          <p:cNvSpPr/>
          <p:nvPr>
            <p:custDataLst>
              <p:tags r:id="rId2"/>
            </p:custDataLst>
          </p:nvPr>
        </p:nvSpPr>
        <p:spPr>
          <a:xfrm>
            <a:off x="1267061" y="569869"/>
            <a:ext cx="9212778" cy="461665"/>
          </a:xfrm>
          <a:prstGeom prst="rect">
            <a:avLst/>
          </a:prstGeom>
        </p:spPr>
        <p:txBody>
          <a:bodyPr wrap="none">
            <a:spAutoFit/>
          </a:bodyPr>
          <a:lstStyle/>
          <a:p>
            <a:pPr algn="l"/>
            <a:r>
              <a:rPr lang="fr-FR" altLang="zh-CN" sz="2400" dirty="0">
                <a:latin typeface="+mj-ea"/>
                <a:ea typeface="+mj-ea"/>
                <a:cs typeface="思源黑体 CN Light" panose="020B0300000000000000" charset="-122"/>
              </a:rPr>
              <a:t>importer_client/python/timesketch_import_client/importer.py</a:t>
            </a:r>
            <a:endParaRPr lang="en-US" altLang="zh-CN" sz="2400" dirty="0">
              <a:latin typeface="+mj-ea"/>
              <a:ea typeface="+mj-ea"/>
              <a:cs typeface="思源黑体 CN Light" panose="020B0300000000000000" charset="-122"/>
            </a:endParaRPr>
          </a:p>
        </p:txBody>
      </p:sp>
      <p:pic>
        <p:nvPicPr>
          <p:cNvPr id="12" name="图片 11">
            <a:extLst>
              <a:ext uri="{FF2B5EF4-FFF2-40B4-BE49-F238E27FC236}">
                <a16:creationId xmlns:a16="http://schemas.microsoft.com/office/drawing/2014/main" id="{16414516-C102-CCC0-2CE1-01D818FE56EE}"/>
              </a:ext>
            </a:extLst>
          </p:cNvPr>
          <p:cNvPicPr>
            <a:picLocks noChangeAspect="1"/>
          </p:cNvPicPr>
          <p:nvPr/>
        </p:nvPicPr>
        <p:blipFill>
          <a:blip r:embed="rId6"/>
          <a:stretch>
            <a:fillRect/>
          </a:stretch>
        </p:blipFill>
        <p:spPr>
          <a:xfrm>
            <a:off x="900416" y="2700018"/>
            <a:ext cx="2457793" cy="390580"/>
          </a:xfrm>
          <a:prstGeom prst="rect">
            <a:avLst/>
          </a:prstGeom>
        </p:spPr>
      </p:pic>
      <p:pic>
        <p:nvPicPr>
          <p:cNvPr id="3" name="图片 2">
            <a:extLst>
              <a:ext uri="{FF2B5EF4-FFF2-40B4-BE49-F238E27FC236}">
                <a16:creationId xmlns:a16="http://schemas.microsoft.com/office/drawing/2014/main" id="{2B032484-740E-55C0-726B-A5A4BA220294}"/>
              </a:ext>
            </a:extLst>
          </p:cNvPr>
          <p:cNvPicPr>
            <a:picLocks noChangeAspect="1"/>
          </p:cNvPicPr>
          <p:nvPr/>
        </p:nvPicPr>
        <p:blipFill>
          <a:blip r:embed="rId7"/>
          <a:stretch>
            <a:fillRect/>
          </a:stretch>
        </p:blipFill>
        <p:spPr>
          <a:xfrm>
            <a:off x="900416" y="3060064"/>
            <a:ext cx="3362794" cy="381053"/>
          </a:xfrm>
          <a:prstGeom prst="rect">
            <a:avLst/>
          </a:prstGeom>
        </p:spPr>
      </p:pic>
      <p:pic>
        <p:nvPicPr>
          <p:cNvPr id="13" name="图片 12">
            <a:extLst>
              <a:ext uri="{FF2B5EF4-FFF2-40B4-BE49-F238E27FC236}">
                <a16:creationId xmlns:a16="http://schemas.microsoft.com/office/drawing/2014/main" id="{870A850E-F8DF-3D59-5201-36AD488A7E22}"/>
              </a:ext>
            </a:extLst>
          </p:cNvPr>
          <p:cNvPicPr>
            <a:picLocks noChangeAspect="1"/>
          </p:cNvPicPr>
          <p:nvPr/>
        </p:nvPicPr>
        <p:blipFill>
          <a:blip r:embed="rId8"/>
          <a:stretch>
            <a:fillRect/>
          </a:stretch>
        </p:blipFill>
        <p:spPr>
          <a:xfrm>
            <a:off x="900416" y="4680271"/>
            <a:ext cx="7200920" cy="1013848"/>
          </a:xfrm>
          <a:prstGeom prst="rect">
            <a:avLst/>
          </a:prstGeom>
        </p:spPr>
      </p:pic>
      <p:pic>
        <p:nvPicPr>
          <p:cNvPr id="15" name="图片 14">
            <a:extLst>
              <a:ext uri="{FF2B5EF4-FFF2-40B4-BE49-F238E27FC236}">
                <a16:creationId xmlns:a16="http://schemas.microsoft.com/office/drawing/2014/main" id="{7C3A2D53-C273-640B-1778-BE2F366EFF98}"/>
              </a:ext>
            </a:extLst>
          </p:cNvPr>
          <p:cNvPicPr>
            <a:picLocks noChangeAspect="1"/>
          </p:cNvPicPr>
          <p:nvPr/>
        </p:nvPicPr>
        <p:blipFill>
          <a:blip r:embed="rId9"/>
          <a:stretch>
            <a:fillRect/>
          </a:stretch>
        </p:blipFill>
        <p:spPr>
          <a:xfrm>
            <a:off x="907715" y="4308744"/>
            <a:ext cx="5163271" cy="371527"/>
          </a:xfrm>
          <a:prstGeom prst="rect">
            <a:avLst/>
          </a:prstGeom>
        </p:spPr>
      </p:pic>
      <p:sp>
        <p:nvSpPr>
          <p:cNvPr id="16" name="矩形 15">
            <a:extLst>
              <a:ext uri="{FF2B5EF4-FFF2-40B4-BE49-F238E27FC236}">
                <a16:creationId xmlns:a16="http://schemas.microsoft.com/office/drawing/2014/main" id="{AFB0A08E-DB93-DF1A-BB2D-881A35B145A3}"/>
              </a:ext>
            </a:extLst>
          </p:cNvPr>
          <p:cNvSpPr/>
          <p:nvPr>
            <p:custDataLst>
              <p:tags r:id="rId3"/>
            </p:custDataLst>
          </p:nvPr>
        </p:nvSpPr>
        <p:spPr>
          <a:xfrm>
            <a:off x="855296" y="1258917"/>
            <a:ext cx="9460991" cy="369332"/>
          </a:xfrm>
          <a:prstGeom prst="rect">
            <a:avLst/>
          </a:prstGeom>
        </p:spPr>
        <p:txBody>
          <a:bodyPr wrap="square">
            <a:spAutoFit/>
          </a:bodyPr>
          <a:lstStyle/>
          <a:p>
            <a:pPr algn="l"/>
            <a:r>
              <a:rPr lang="en-US" altLang="zh-CN" dirty="0">
                <a:highlight>
                  <a:srgbClr val="FFFF00"/>
                </a:highlight>
                <a:latin typeface="+mj-ea"/>
                <a:ea typeface="+mj-ea"/>
                <a:cs typeface="思源黑体 CN Light" panose="020B0300000000000000" charset="-122"/>
              </a:rPr>
              <a:t>Since the new variable is added, two changes are made to the original function</a:t>
            </a:r>
          </a:p>
        </p:txBody>
      </p:sp>
    </p:spTree>
    <p:extLst>
      <p:ext uri="{BB962C8B-B14F-4D97-AF65-F5344CB8AC3E}">
        <p14:creationId xmlns:p14="http://schemas.microsoft.com/office/powerpoint/2010/main" val="55489854"/>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81037" y="228010"/>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9" name="文本框 8"/>
          <p:cNvSpPr txBox="1"/>
          <p:nvPr>
            <p:custDataLst>
              <p:tags r:id="rId1"/>
            </p:custDataLst>
          </p:nvPr>
        </p:nvSpPr>
        <p:spPr>
          <a:xfrm>
            <a:off x="622608" y="1259834"/>
            <a:ext cx="9554845" cy="1798955"/>
          </a:xfrm>
          <a:prstGeom prst="rect">
            <a:avLst/>
          </a:prstGeom>
          <a:noFill/>
        </p:spPr>
        <p:txBody>
          <a:bodyPr wrap="square" rtlCol="0">
            <a:noAutofit/>
          </a:bodyPr>
          <a:lstStyle/>
          <a:p>
            <a:pPr marL="342900" indent="-342900">
              <a:buFont typeface="Wingdings" panose="05000000000000000000" pitchFamily="2" charset="2"/>
              <a:buChar char="Ø"/>
            </a:pPr>
            <a:r>
              <a:rPr lang="en-US" sz="2000" dirty="0"/>
              <a:t>Create a new function: set the event filter to pass to </a:t>
            </a:r>
            <a:r>
              <a:rPr lang="en-US" sz="2000" dirty="0" err="1"/>
              <a:t>psort</a:t>
            </a:r>
            <a:r>
              <a:rPr lang="en-US" sz="2000" dirty="0"/>
              <a:t>.</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Returns a timeline object.</a:t>
            </a:r>
          </a:p>
        </p:txBody>
      </p:sp>
      <p:sp>
        <p:nvSpPr>
          <p:cNvPr id="11" name="矩形 10"/>
          <p:cNvSpPr/>
          <p:nvPr>
            <p:custDataLst>
              <p:tags r:id="rId2"/>
            </p:custDataLst>
          </p:nvPr>
        </p:nvSpPr>
        <p:spPr>
          <a:xfrm>
            <a:off x="1267061" y="569869"/>
            <a:ext cx="9212778" cy="461665"/>
          </a:xfrm>
          <a:prstGeom prst="rect">
            <a:avLst/>
          </a:prstGeom>
        </p:spPr>
        <p:txBody>
          <a:bodyPr wrap="none">
            <a:spAutoFit/>
          </a:bodyPr>
          <a:lstStyle/>
          <a:p>
            <a:pPr algn="l"/>
            <a:r>
              <a:rPr lang="fr-FR" altLang="zh-CN" sz="2400" dirty="0">
                <a:latin typeface="+mj-ea"/>
                <a:ea typeface="+mj-ea"/>
                <a:cs typeface="思源黑体 CN Light" panose="020B0300000000000000" charset="-122"/>
              </a:rPr>
              <a:t>importer_client/python/timesketch_import_client/importer.py</a:t>
            </a:r>
            <a:endParaRPr lang="en-US" altLang="zh-CN" sz="2400" dirty="0">
              <a:latin typeface="+mj-ea"/>
              <a:ea typeface="+mj-ea"/>
              <a:cs typeface="思源黑体 CN Light" panose="020B0300000000000000" charset="-122"/>
            </a:endParaRPr>
          </a:p>
        </p:txBody>
      </p:sp>
      <p:pic>
        <p:nvPicPr>
          <p:cNvPr id="3" name="图片 2">
            <a:extLst>
              <a:ext uri="{FF2B5EF4-FFF2-40B4-BE49-F238E27FC236}">
                <a16:creationId xmlns:a16="http://schemas.microsoft.com/office/drawing/2014/main" id="{E89588B8-7E8A-B54D-9791-8C83313852DE}"/>
              </a:ext>
            </a:extLst>
          </p:cNvPr>
          <p:cNvPicPr>
            <a:picLocks noChangeAspect="1"/>
          </p:cNvPicPr>
          <p:nvPr/>
        </p:nvPicPr>
        <p:blipFill rotWithShape="1">
          <a:blip r:embed="rId5"/>
          <a:srcRect b="75059"/>
          <a:stretch/>
        </p:blipFill>
        <p:spPr>
          <a:xfrm>
            <a:off x="811516" y="1619880"/>
            <a:ext cx="6144482" cy="358771"/>
          </a:xfrm>
          <a:prstGeom prst="rect">
            <a:avLst/>
          </a:prstGeom>
        </p:spPr>
      </p:pic>
      <p:pic>
        <p:nvPicPr>
          <p:cNvPr id="7" name="图片 6">
            <a:extLst>
              <a:ext uri="{FF2B5EF4-FFF2-40B4-BE49-F238E27FC236}">
                <a16:creationId xmlns:a16="http://schemas.microsoft.com/office/drawing/2014/main" id="{C2CCD76C-B9FE-8DF9-1909-BA427D050BDA}"/>
              </a:ext>
            </a:extLst>
          </p:cNvPr>
          <p:cNvPicPr>
            <a:picLocks noChangeAspect="1"/>
          </p:cNvPicPr>
          <p:nvPr/>
        </p:nvPicPr>
        <p:blipFill rotWithShape="1">
          <a:blip r:embed="rId5"/>
          <a:srcRect t="53715" b="21344"/>
          <a:stretch/>
        </p:blipFill>
        <p:spPr>
          <a:xfrm>
            <a:off x="811516" y="1979926"/>
            <a:ext cx="6144482" cy="358771"/>
          </a:xfrm>
          <a:prstGeom prst="rect">
            <a:avLst/>
          </a:prstGeom>
        </p:spPr>
      </p:pic>
      <p:pic>
        <p:nvPicPr>
          <p:cNvPr id="4" name="图片 3">
            <a:extLst>
              <a:ext uri="{FF2B5EF4-FFF2-40B4-BE49-F238E27FC236}">
                <a16:creationId xmlns:a16="http://schemas.microsoft.com/office/drawing/2014/main" id="{26A7239D-8A17-A25F-AFFB-CB91D27B70E6}"/>
              </a:ext>
            </a:extLst>
          </p:cNvPr>
          <p:cNvPicPr>
            <a:picLocks noChangeAspect="1"/>
          </p:cNvPicPr>
          <p:nvPr/>
        </p:nvPicPr>
        <p:blipFill>
          <a:blip r:embed="rId6"/>
          <a:stretch>
            <a:fillRect/>
          </a:stretch>
        </p:blipFill>
        <p:spPr>
          <a:xfrm>
            <a:off x="811516" y="3213917"/>
            <a:ext cx="6144482" cy="2726515"/>
          </a:xfrm>
          <a:prstGeom prst="rect">
            <a:avLst/>
          </a:prstGeom>
        </p:spPr>
      </p:pic>
      <p:pic>
        <p:nvPicPr>
          <p:cNvPr id="10" name="图片 9">
            <a:extLst>
              <a:ext uri="{FF2B5EF4-FFF2-40B4-BE49-F238E27FC236}">
                <a16:creationId xmlns:a16="http://schemas.microsoft.com/office/drawing/2014/main" id="{96FEE1D9-B111-7849-9F35-45F0BCA427DE}"/>
              </a:ext>
            </a:extLst>
          </p:cNvPr>
          <p:cNvPicPr>
            <a:picLocks noChangeAspect="1"/>
          </p:cNvPicPr>
          <p:nvPr/>
        </p:nvPicPr>
        <p:blipFill>
          <a:blip r:embed="rId7"/>
          <a:stretch>
            <a:fillRect/>
          </a:stretch>
        </p:blipFill>
        <p:spPr>
          <a:xfrm>
            <a:off x="780276" y="2880041"/>
            <a:ext cx="2381582" cy="276264"/>
          </a:xfrm>
          <a:prstGeom prst="rect">
            <a:avLst/>
          </a:prstGeom>
        </p:spPr>
      </p:pic>
    </p:spTree>
    <p:extLst>
      <p:ext uri="{BB962C8B-B14F-4D97-AF65-F5344CB8AC3E}">
        <p14:creationId xmlns:p14="http://schemas.microsoft.com/office/powerpoint/2010/main" val="3775044829"/>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81037" y="228010"/>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9" name="文本框 8"/>
          <p:cNvSpPr txBox="1"/>
          <p:nvPr>
            <p:custDataLst>
              <p:tags r:id="rId1"/>
            </p:custDataLst>
          </p:nvPr>
        </p:nvSpPr>
        <p:spPr>
          <a:xfrm>
            <a:off x="622608" y="1259834"/>
            <a:ext cx="9554845" cy="1798955"/>
          </a:xfrm>
          <a:prstGeom prst="rect">
            <a:avLst/>
          </a:prstGeom>
          <a:noFill/>
        </p:spPr>
        <p:txBody>
          <a:bodyPr wrap="square" rtlCol="0">
            <a:noAutofit/>
          </a:bodyPr>
          <a:lstStyle/>
          <a:p>
            <a:pPr marL="342900" indent="-342900">
              <a:buFont typeface="Wingdings" panose="05000000000000000000" pitchFamily="2" charset="2"/>
              <a:buChar char="Ø"/>
            </a:pPr>
            <a:r>
              <a:rPr lang="en-US" sz="2000" dirty="0"/>
              <a:t>Add a new parameter “</a:t>
            </a:r>
            <a:r>
              <a:rPr lang="en-US" sz="2000" dirty="0" err="1"/>
              <a:t>event_filter”and</a:t>
            </a:r>
            <a:r>
              <a:rPr lang="en-US" sz="2000" dirty="0"/>
              <a:t> reorder the parameters</a:t>
            </a:r>
          </a:p>
          <a:p>
            <a:pPr marL="342900" indent="-342900">
              <a:buFont typeface="Wingdings" panose="05000000000000000000" pitchFamily="2" charset="2"/>
              <a:buChar char="Ø"/>
            </a:pPr>
            <a:endParaRPr lang="en-US" sz="2000" dirty="0"/>
          </a:p>
        </p:txBody>
      </p:sp>
      <p:sp>
        <p:nvSpPr>
          <p:cNvPr id="11" name="矩形 10"/>
          <p:cNvSpPr/>
          <p:nvPr>
            <p:custDataLst>
              <p:tags r:id="rId2"/>
            </p:custDataLst>
          </p:nvPr>
        </p:nvSpPr>
        <p:spPr>
          <a:xfrm>
            <a:off x="1267061" y="569869"/>
            <a:ext cx="5973110" cy="461665"/>
          </a:xfrm>
          <a:prstGeom prst="rect">
            <a:avLst/>
          </a:prstGeom>
        </p:spPr>
        <p:txBody>
          <a:bodyPr wrap="none">
            <a:spAutoFit/>
          </a:bodyPr>
          <a:lstStyle/>
          <a:p>
            <a:pPr algn="l"/>
            <a:r>
              <a:rPr lang="en-US" altLang="zh-CN" sz="2400" dirty="0">
                <a:latin typeface="+mj-ea"/>
                <a:ea typeface="+mj-ea"/>
                <a:cs typeface="思源黑体 CN Light" panose="020B0300000000000000" charset="-122"/>
              </a:rPr>
              <a:t>timesketch/api/v1/resources/upload.py</a:t>
            </a:r>
          </a:p>
        </p:txBody>
      </p:sp>
      <p:pic>
        <p:nvPicPr>
          <p:cNvPr id="13" name="图片 12">
            <a:extLst>
              <a:ext uri="{FF2B5EF4-FFF2-40B4-BE49-F238E27FC236}">
                <a16:creationId xmlns:a16="http://schemas.microsoft.com/office/drawing/2014/main" id="{767D527E-7580-4EBD-A49B-AF77CC0CBBAD}"/>
              </a:ext>
            </a:extLst>
          </p:cNvPr>
          <p:cNvPicPr>
            <a:picLocks noChangeAspect="1"/>
          </p:cNvPicPr>
          <p:nvPr/>
        </p:nvPicPr>
        <p:blipFill>
          <a:blip r:embed="rId5"/>
          <a:stretch>
            <a:fillRect/>
          </a:stretch>
        </p:blipFill>
        <p:spPr>
          <a:xfrm>
            <a:off x="720393" y="1817883"/>
            <a:ext cx="3960506" cy="4479428"/>
          </a:xfrm>
          <a:prstGeom prst="rect">
            <a:avLst/>
          </a:prstGeom>
        </p:spPr>
      </p:pic>
      <p:sp>
        <p:nvSpPr>
          <p:cNvPr id="14" name="矩形 13">
            <a:extLst>
              <a:ext uri="{FF2B5EF4-FFF2-40B4-BE49-F238E27FC236}">
                <a16:creationId xmlns:a16="http://schemas.microsoft.com/office/drawing/2014/main" id="{51598BE7-681D-4FE7-8527-373DFD74D4E8}"/>
              </a:ext>
            </a:extLst>
          </p:cNvPr>
          <p:cNvSpPr/>
          <p:nvPr/>
        </p:nvSpPr>
        <p:spPr>
          <a:xfrm>
            <a:off x="732621" y="3377100"/>
            <a:ext cx="1980253" cy="180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5592A"/>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14F47E8F-E3AE-469A-BD3B-EC678CAC499A}"/>
              </a:ext>
            </a:extLst>
          </p:cNvPr>
          <p:cNvPicPr>
            <a:picLocks noChangeAspect="1"/>
          </p:cNvPicPr>
          <p:nvPr/>
        </p:nvPicPr>
        <p:blipFill>
          <a:blip r:embed="rId6"/>
          <a:stretch>
            <a:fillRect/>
          </a:stretch>
        </p:blipFill>
        <p:spPr>
          <a:xfrm>
            <a:off x="2761767" y="3215689"/>
            <a:ext cx="3917153" cy="204421"/>
          </a:xfrm>
          <a:prstGeom prst="rect">
            <a:avLst/>
          </a:prstGeom>
        </p:spPr>
      </p:pic>
    </p:spTree>
    <p:extLst>
      <p:ext uri="{BB962C8B-B14F-4D97-AF65-F5344CB8AC3E}">
        <p14:creationId xmlns:p14="http://schemas.microsoft.com/office/powerpoint/2010/main" val="2182446821"/>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81037" y="228010"/>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9" name="文本框 8"/>
          <p:cNvSpPr txBox="1"/>
          <p:nvPr>
            <p:custDataLst>
              <p:tags r:id="rId1"/>
            </p:custDataLst>
          </p:nvPr>
        </p:nvSpPr>
        <p:spPr>
          <a:xfrm>
            <a:off x="622608" y="1259834"/>
            <a:ext cx="9554845" cy="1798955"/>
          </a:xfrm>
          <a:prstGeom prst="rect">
            <a:avLst/>
          </a:prstGeom>
          <a:noFill/>
        </p:spPr>
        <p:txBody>
          <a:bodyPr wrap="square" rtlCol="0">
            <a:noAutofit/>
          </a:bodyPr>
          <a:lstStyle/>
          <a:p>
            <a:pPr marL="342900" indent="-342900">
              <a:lnSpc>
                <a:spcPct val="150000"/>
              </a:lnSpc>
              <a:buFont typeface="Wingdings" panose="05000000000000000000" pitchFamily="2" charset="2"/>
              <a:buChar char="Ø"/>
            </a:pPr>
            <a:r>
              <a:rPr lang="en-US" sz="2000" dirty="0"/>
              <a:t>Judgment error :</a:t>
            </a:r>
          </a:p>
          <a:p>
            <a:pPr marL="342900" indent="-342900">
              <a:lnSpc>
                <a:spcPct val="150000"/>
              </a:lnSpc>
              <a:buFont typeface="Wingdings" panose="05000000000000000000" pitchFamily="2" charset="2"/>
              <a:buChar char="Ø"/>
            </a:pPr>
            <a:r>
              <a:rPr lang="en-US" altLang="zh-CN" sz="2000" b="0" i="0" dirty="0">
                <a:solidFill>
                  <a:srgbClr val="0A3069"/>
                </a:solidFill>
                <a:effectLst/>
                <a:latin typeface="ui-monospace"/>
              </a:rPr>
              <a:t>if no file path or events were specified, it will call </a:t>
            </a:r>
            <a:r>
              <a:rPr lang="en-US" altLang="zh-CN" sz="2000" b="0" i="0" dirty="0" err="1">
                <a:solidFill>
                  <a:srgbClr val="0A3069"/>
                </a:solidFill>
                <a:effectLst/>
                <a:latin typeface="ui-monospace"/>
              </a:rPr>
              <a:t>RuntimeError</a:t>
            </a:r>
            <a:endParaRPr lang="en-US" altLang="zh-CN" sz="2000" b="0" i="0" dirty="0">
              <a:solidFill>
                <a:srgbClr val="0A3069"/>
              </a:solidFill>
              <a:effectLst/>
              <a:latin typeface="ui-monospace"/>
            </a:endParaRPr>
          </a:p>
          <a:p>
            <a:pPr marL="342900" indent="-342900">
              <a:lnSpc>
                <a:spcPct val="150000"/>
              </a:lnSpc>
              <a:buFont typeface="Wingdings" panose="05000000000000000000" pitchFamily="2" charset="2"/>
              <a:buChar char="Ø"/>
            </a:pPr>
            <a:r>
              <a:rPr lang="en-US" sz="2000" dirty="0">
                <a:solidFill>
                  <a:srgbClr val="0A3069"/>
                </a:solidFill>
                <a:latin typeface="ui-monospace"/>
              </a:rPr>
              <a:t>If </a:t>
            </a:r>
            <a:r>
              <a:rPr lang="en-US" sz="2000" dirty="0" err="1">
                <a:solidFill>
                  <a:srgbClr val="0A3069"/>
                </a:solidFill>
                <a:latin typeface="ui-monospace"/>
              </a:rPr>
              <a:t>file_extension</a:t>
            </a:r>
            <a:r>
              <a:rPr lang="en-US" sz="2000" dirty="0">
                <a:solidFill>
                  <a:srgbClr val="0A3069"/>
                </a:solidFill>
                <a:latin typeface="ui-monospace"/>
              </a:rPr>
              <a:t> is not csv or </a:t>
            </a:r>
            <a:r>
              <a:rPr lang="en-US" sz="2000" dirty="0" err="1">
                <a:solidFill>
                  <a:srgbClr val="0A3069"/>
                </a:solidFill>
                <a:latin typeface="ui-monospace"/>
              </a:rPr>
              <a:t>jsonl</a:t>
            </a:r>
            <a:r>
              <a:rPr lang="en-US" sz="2000" dirty="0">
                <a:solidFill>
                  <a:srgbClr val="0A3069"/>
                </a:solidFill>
                <a:latin typeface="ui-monospace"/>
              </a:rPr>
              <a:t> or </a:t>
            </a:r>
            <a:r>
              <a:rPr lang="en-US" sz="2000" dirty="0" err="1">
                <a:solidFill>
                  <a:srgbClr val="0A3069"/>
                </a:solidFill>
                <a:latin typeface="ui-monospace"/>
              </a:rPr>
              <a:t>plaso</a:t>
            </a:r>
            <a:r>
              <a:rPr lang="en-US" sz="2000" dirty="0">
                <a:solidFill>
                  <a:srgbClr val="0A3069"/>
                </a:solidFill>
                <a:latin typeface="ui-monospace"/>
              </a:rPr>
              <a:t>, it will call </a:t>
            </a:r>
            <a:r>
              <a:rPr lang="en-US" sz="2000" dirty="0" err="1">
                <a:solidFill>
                  <a:srgbClr val="0A3069"/>
                </a:solidFill>
                <a:latin typeface="ui-monospace"/>
              </a:rPr>
              <a:t>KeyError</a:t>
            </a:r>
            <a:endParaRPr lang="en-US" sz="2000" dirty="0"/>
          </a:p>
        </p:txBody>
      </p:sp>
      <p:sp>
        <p:nvSpPr>
          <p:cNvPr id="11" name="矩形 10"/>
          <p:cNvSpPr/>
          <p:nvPr>
            <p:custDataLst>
              <p:tags r:id="rId2"/>
            </p:custDataLst>
          </p:nvPr>
        </p:nvSpPr>
        <p:spPr>
          <a:xfrm>
            <a:off x="1267061" y="569869"/>
            <a:ext cx="5973110" cy="461665"/>
          </a:xfrm>
          <a:prstGeom prst="rect">
            <a:avLst/>
          </a:prstGeom>
        </p:spPr>
        <p:txBody>
          <a:bodyPr wrap="none">
            <a:spAutoFit/>
          </a:bodyPr>
          <a:lstStyle/>
          <a:p>
            <a:pPr algn="l"/>
            <a:r>
              <a:rPr lang="en-US" altLang="zh-CN" sz="2400" dirty="0">
                <a:latin typeface="+mj-ea"/>
                <a:ea typeface="+mj-ea"/>
                <a:cs typeface="思源黑体 CN Light" panose="020B0300000000000000" charset="-122"/>
              </a:rPr>
              <a:t>timesketch/api/v1/resources/upload.py</a:t>
            </a:r>
          </a:p>
        </p:txBody>
      </p:sp>
      <p:pic>
        <p:nvPicPr>
          <p:cNvPr id="3" name="图片 2">
            <a:extLst>
              <a:ext uri="{FF2B5EF4-FFF2-40B4-BE49-F238E27FC236}">
                <a16:creationId xmlns:a16="http://schemas.microsoft.com/office/drawing/2014/main" id="{228749AA-6D23-4878-8EA4-F6D700CB3B18}"/>
              </a:ext>
            </a:extLst>
          </p:cNvPr>
          <p:cNvPicPr>
            <a:picLocks noChangeAspect="1"/>
          </p:cNvPicPr>
          <p:nvPr/>
        </p:nvPicPr>
        <p:blipFill>
          <a:blip r:embed="rId5"/>
          <a:stretch>
            <a:fillRect/>
          </a:stretch>
        </p:blipFill>
        <p:spPr>
          <a:xfrm>
            <a:off x="651720" y="2768200"/>
            <a:ext cx="7514073" cy="3482947"/>
          </a:xfrm>
          <a:prstGeom prst="rect">
            <a:avLst/>
          </a:prstGeom>
        </p:spPr>
      </p:pic>
    </p:spTree>
    <p:extLst>
      <p:ext uri="{BB962C8B-B14F-4D97-AF65-F5344CB8AC3E}">
        <p14:creationId xmlns:p14="http://schemas.microsoft.com/office/powerpoint/2010/main" val="302562432"/>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81037" y="228010"/>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9" name="文本框 8"/>
          <p:cNvSpPr txBox="1"/>
          <p:nvPr>
            <p:custDataLst>
              <p:tags r:id="rId1"/>
            </p:custDataLst>
          </p:nvPr>
        </p:nvSpPr>
        <p:spPr>
          <a:xfrm>
            <a:off x="622608" y="1259834"/>
            <a:ext cx="9554845" cy="1798955"/>
          </a:xfrm>
          <a:prstGeom prst="rect">
            <a:avLst/>
          </a:prstGeom>
          <a:noFill/>
        </p:spPr>
        <p:txBody>
          <a:bodyPr wrap="square" rtlCol="0">
            <a:noAutofit/>
          </a:bodyPr>
          <a:lstStyle/>
          <a:p>
            <a:pPr marL="342900" indent="-342900">
              <a:lnSpc>
                <a:spcPct val="150000"/>
              </a:lnSpc>
              <a:buFont typeface="Wingdings" panose="05000000000000000000" pitchFamily="2" charset="2"/>
              <a:buChar char="Ø"/>
            </a:pPr>
            <a:r>
              <a:rPr lang="en-US" sz="2000" dirty="0"/>
              <a:t>filter events:</a:t>
            </a:r>
          </a:p>
          <a:p>
            <a:pPr marL="342900" indent="-342900">
              <a:lnSpc>
                <a:spcPct val="150000"/>
              </a:lnSpc>
              <a:buFont typeface="Wingdings" panose="05000000000000000000" pitchFamily="2" charset="2"/>
              <a:buChar char="Ø"/>
            </a:pPr>
            <a:r>
              <a:rPr lang="en-US" sz="2000" dirty="0"/>
              <a:t>Change the parameter 'event' to 'filter'_ Event in order to filter events</a:t>
            </a:r>
          </a:p>
        </p:txBody>
      </p:sp>
      <p:sp>
        <p:nvSpPr>
          <p:cNvPr id="11" name="矩形 10"/>
          <p:cNvSpPr/>
          <p:nvPr>
            <p:custDataLst>
              <p:tags r:id="rId2"/>
            </p:custDataLst>
          </p:nvPr>
        </p:nvSpPr>
        <p:spPr>
          <a:xfrm>
            <a:off x="1267061" y="569869"/>
            <a:ext cx="5973110" cy="461665"/>
          </a:xfrm>
          <a:prstGeom prst="rect">
            <a:avLst/>
          </a:prstGeom>
        </p:spPr>
        <p:txBody>
          <a:bodyPr wrap="none">
            <a:spAutoFit/>
          </a:bodyPr>
          <a:lstStyle/>
          <a:p>
            <a:pPr algn="l"/>
            <a:r>
              <a:rPr lang="en-US" altLang="zh-CN" sz="2400" dirty="0">
                <a:latin typeface="+mj-ea"/>
                <a:ea typeface="+mj-ea"/>
                <a:cs typeface="思源黑体 CN Light" panose="020B0300000000000000" charset="-122"/>
              </a:rPr>
              <a:t>timesketch/api/v1/resources/upload.py</a:t>
            </a:r>
          </a:p>
        </p:txBody>
      </p:sp>
      <p:pic>
        <p:nvPicPr>
          <p:cNvPr id="4" name="图片 3">
            <a:extLst>
              <a:ext uri="{FF2B5EF4-FFF2-40B4-BE49-F238E27FC236}">
                <a16:creationId xmlns:a16="http://schemas.microsoft.com/office/drawing/2014/main" id="{99A1A7A2-BBB9-4C87-85B9-6EF8E5B47B2E}"/>
              </a:ext>
            </a:extLst>
          </p:cNvPr>
          <p:cNvPicPr>
            <a:picLocks noChangeAspect="1"/>
          </p:cNvPicPr>
          <p:nvPr/>
        </p:nvPicPr>
        <p:blipFill>
          <a:blip r:embed="rId5"/>
          <a:stretch>
            <a:fillRect/>
          </a:stretch>
        </p:blipFill>
        <p:spPr>
          <a:xfrm>
            <a:off x="608460" y="2413636"/>
            <a:ext cx="7560966" cy="3353954"/>
          </a:xfrm>
          <a:prstGeom prst="rect">
            <a:avLst/>
          </a:prstGeom>
        </p:spPr>
      </p:pic>
    </p:spTree>
    <p:extLst>
      <p:ext uri="{BB962C8B-B14F-4D97-AF65-F5344CB8AC3E}">
        <p14:creationId xmlns:p14="http://schemas.microsoft.com/office/powerpoint/2010/main" val="1217847295"/>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81037" y="-327"/>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9" name="文本框 8"/>
          <p:cNvSpPr txBox="1"/>
          <p:nvPr>
            <p:custDataLst>
              <p:tags r:id="rId1"/>
            </p:custDataLst>
          </p:nvPr>
        </p:nvSpPr>
        <p:spPr>
          <a:xfrm>
            <a:off x="622608" y="1101905"/>
            <a:ext cx="9554845" cy="1798955"/>
          </a:xfrm>
          <a:prstGeom prst="rect">
            <a:avLst/>
          </a:prstGeom>
          <a:noFill/>
        </p:spPr>
        <p:txBody>
          <a:bodyPr wrap="square" rtlCol="0">
            <a:noAutofit/>
          </a:bodyPr>
          <a:lstStyle/>
          <a:p>
            <a:pPr marL="342900" indent="-342900">
              <a:lnSpc>
                <a:spcPct val="150000"/>
              </a:lnSpc>
              <a:buFont typeface="Wingdings" panose="05000000000000000000" pitchFamily="2" charset="2"/>
              <a:buChar char="Ø"/>
            </a:pPr>
            <a:r>
              <a:rPr lang="en-US" sz="2000" dirty="0"/>
              <a:t>filter events:</a:t>
            </a:r>
          </a:p>
          <a:p>
            <a:pPr marL="342900" indent="-342900">
              <a:lnSpc>
                <a:spcPct val="150000"/>
              </a:lnSpc>
              <a:buFont typeface="Wingdings" panose="05000000000000000000" pitchFamily="2" charset="2"/>
              <a:buChar char="Ø"/>
            </a:pPr>
            <a:r>
              <a:rPr lang="en-US" sz="2000" dirty="0"/>
              <a:t>Change the parameter ‘event’ to ‘filter_ event’ in order to filter events</a:t>
            </a:r>
          </a:p>
        </p:txBody>
      </p:sp>
      <p:sp>
        <p:nvSpPr>
          <p:cNvPr id="11" name="矩形 10"/>
          <p:cNvSpPr/>
          <p:nvPr>
            <p:custDataLst>
              <p:tags r:id="rId2"/>
            </p:custDataLst>
          </p:nvPr>
        </p:nvSpPr>
        <p:spPr>
          <a:xfrm>
            <a:off x="1267061" y="569869"/>
            <a:ext cx="5973110" cy="461665"/>
          </a:xfrm>
          <a:prstGeom prst="rect">
            <a:avLst/>
          </a:prstGeom>
        </p:spPr>
        <p:txBody>
          <a:bodyPr wrap="none">
            <a:spAutoFit/>
          </a:bodyPr>
          <a:lstStyle/>
          <a:p>
            <a:pPr algn="l"/>
            <a:r>
              <a:rPr lang="en-US" altLang="zh-CN" sz="2400" dirty="0">
                <a:latin typeface="+mj-ea"/>
                <a:ea typeface="+mj-ea"/>
                <a:cs typeface="思源黑体 CN Light" panose="020B0300000000000000" charset="-122"/>
              </a:rPr>
              <a:t>timesketch/api/v1/resources/upload.py</a:t>
            </a:r>
          </a:p>
        </p:txBody>
      </p:sp>
      <p:pic>
        <p:nvPicPr>
          <p:cNvPr id="8" name="图片 7">
            <a:extLst>
              <a:ext uri="{FF2B5EF4-FFF2-40B4-BE49-F238E27FC236}">
                <a16:creationId xmlns:a16="http://schemas.microsoft.com/office/drawing/2014/main" id="{E133EF11-A869-428C-B1BD-046B4A311AEC}"/>
              </a:ext>
            </a:extLst>
          </p:cNvPr>
          <p:cNvPicPr>
            <a:picLocks noChangeAspect="1"/>
          </p:cNvPicPr>
          <p:nvPr/>
        </p:nvPicPr>
        <p:blipFill>
          <a:blip r:embed="rId5"/>
          <a:stretch>
            <a:fillRect/>
          </a:stretch>
        </p:blipFill>
        <p:spPr>
          <a:xfrm>
            <a:off x="408489" y="2846152"/>
            <a:ext cx="6072640" cy="571798"/>
          </a:xfrm>
          <a:prstGeom prst="rect">
            <a:avLst/>
          </a:prstGeom>
        </p:spPr>
      </p:pic>
      <p:pic>
        <p:nvPicPr>
          <p:cNvPr id="12" name="图片 11">
            <a:extLst>
              <a:ext uri="{FF2B5EF4-FFF2-40B4-BE49-F238E27FC236}">
                <a16:creationId xmlns:a16="http://schemas.microsoft.com/office/drawing/2014/main" id="{E5A5F994-50E8-4C58-BE74-5E77F4CA60F8}"/>
              </a:ext>
            </a:extLst>
          </p:cNvPr>
          <p:cNvPicPr>
            <a:picLocks noChangeAspect="1"/>
          </p:cNvPicPr>
          <p:nvPr/>
        </p:nvPicPr>
        <p:blipFill>
          <a:blip r:embed="rId6"/>
          <a:stretch>
            <a:fillRect/>
          </a:stretch>
        </p:blipFill>
        <p:spPr>
          <a:xfrm>
            <a:off x="414379" y="3620384"/>
            <a:ext cx="8412939" cy="820775"/>
          </a:xfrm>
          <a:prstGeom prst="rect">
            <a:avLst/>
          </a:prstGeom>
        </p:spPr>
      </p:pic>
      <p:pic>
        <p:nvPicPr>
          <p:cNvPr id="14" name="图片 13">
            <a:extLst>
              <a:ext uri="{FF2B5EF4-FFF2-40B4-BE49-F238E27FC236}">
                <a16:creationId xmlns:a16="http://schemas.microsoft.com/office/drawing/2014/main" id="{142B2BAC-368D-4AB1-8AA8-1077A2D14699}"/>
              </a:ext>
            </a:extLst>
          </p:cNvPr>
          <p:cNvPicPr>
            <a:picLocks noChangeAspect="1"/>
          </p:cNvPicPr>
          <p:nvPr/>
        </p:nvPicPr>
        <p:blipFill>
          <a:blip r:embed="rId7"/>
          <a:stretch>
            <a:fillRect/>
          </a:stretch>
        </p:blipFill>
        <p:spPr>
          <a:xfrm>
            <a:off x="414380" y="4560061"/>
            <a:ext cx="8965248" cy="1368074"/>
          </a:xfrm>
          <a:prstGeom prst="rect">
            <a:avLst/>
          </a:prstGeom>
        </p:spPr>
      </p:pic>
      <p:pic>
        <p:nvPicPr>
          <p:cNvPr id="16" name="图片 15">
            <a:extLst>
              <a:ext uri="{FF2B5EF4-FFF2-40B4-BE49-F238E27FC236}">
                <a16:creationId xmlns:a16="http://schemas.microsoft.com/office/drawing/2014/main" id="{CAB8A3DE-C040-465C-85DB-EB7418124636}"/>
              </a:ext>
            </a:extLst>
          </p:cNvPr>
          <p:cNvPicPr>
            <a:picLocks noChangeAspect="1"/>
          </p:cNvPicPr>
          <p:nvPr/>
        </p:nvPicPr>
        <p:blipFill>
          <a:blip r:embed="rId8"/>
          <a:stretch>
            <a:fillRect/>
          </a:stretch>
        </p:blipFill>
        <p:spPr>
          <a:xfrm>
            <a:off x="408489" y="2065790"/>
            <a:ext cx="10357175" cy="594015"/>
          </a:xfrm>
          <a:prstGeom prst="rect">
            <a:avLst/>
          </a:prstGeom>
        </p:spPr>
      </p:pic>
      <p:sp>
        <p:nvSpPr>
          <p:cNvPr id="17" name="矩形 16">
            <a:extLst>
              <a:ext uri="{FF2B5EF4-FFF2-40B4-BE49-F238E27FC236}">
                <a16:creationId xmlns:a16="http://schemas.microsoft.com/office/drawing/2014/main" id="{F27278A9-F7F7-4871-83AE-A8F9A9222971}"/>
              </a:ext>
            </a:extLst>
          </p:cNvPr>
          <p:cNvSpPr/>
          <p:nvPr/>
        </p:nvSpPr>
        <p:spPr>
          <a:xfrm>
            <a:off x="1764114" y="3620384"/>
            <a:ext cx="7615514" cy="2307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5592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2701614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540402" y="540087"/>
            <a:ext cx="10440000" cy="5400000"/>
          </a:xfrm>
          <a:prstGeom prst="roundRect">
            <a:avLst>
              <a:gd name="adj" fmla="val 0"/>
            </a:avLst>
          </a:prstGeom>
          <a:solidFill>
            <a:schemeClr val="bg1">
              <a:alpha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charset="-122"/>
              <a:ea typeface="思源黑体 CN Light" panose="020B0300000000000000" charset="-122"/>
              <a:cs typeface="思源黑体 CN Light" panose="020B0300000000000000" charset="-122"/>
              <a:sym typeface="思源黑体 CN Light" panose="020B0300000000000000" charset="-122"/>
            </a:endParaRPr>
          </a:p>
        </p:txBody>
      </p:sp>
      <p:grpSp>
        <p:nvGrpSpPr>
          <p:cNvPr id="2" name="组合 1"/>
          <p:cNvGrpSpPr/>
          <p:nvPr/>
        </p:nvGrpSpPr>
        <p:grpSpPr>
          <a:xfrm>
            <a:off x="2880678" y="1678947"/>
            <a:ext cx="6191250" cy="2032463"/>
            <a:chOff x="2880677" y="1616982"/>
            <a:chExt cx="6191250" cy="2032463"/>
          </a:xfrm>
        </p:grpSpPr>
        <p:sp>
          <p:nvSpPr>
            <p:cNvPr id="3" name="椭圆 2"/>
            <p:cNvSpPr/>
            <p:nvPr/>
          </p:nvSpPr>
          <p:spPr>
            <a:xfrm>
              <a:off x="5181524" y="1616982"/>
              <a:ext cx="1159024" cy="1159024"/>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5592A"/>
                </a:solidFill>
                <a:latin typeface="思源黑体 CN Light" panose="020B0300000000000000" charset="-122"/>
                <a:ea typeface="思源黑体 CN Light" panose="020B0300000000000000" charset="-122"/>
                <a:cs typeface="思源黑体 CN Light" panose="020B0300000000000000" charset="-122"/>
              </a:endParaRPr>
            </a:p>
          </p:txBody>
        </p:sp>
        <p:sp>
          <p:nvSpPr>
            <p:cNvPr id="12" name="矩形 11"/>
            <p:cNvSpPr/>
            <p:nvPr/>
          </p:nvSpPr>
          <p:spPr>
            <a:xfrm>
              <a:off x="2880677" y="3177790"/>
              <a:ext cx="6191250" cy="430530"/>
            </a:xfrm>
            <a:prstGeom prst="rect">
              <a:avLst/>
            </a:prstGeom>
            <a:noFill/>
          </p:spPr>
          <p:txBody>
            <a:bodyPr vert="horz" wrap="none" lIns="0" tIns="0" rIns="0" bIns="0" rtlCol="0">
              <a:spAutoFit/>
            </a:bodyPr>
            <a:lstStyle/>
            <a:p>
              <a:pPr algn="l"/>
              <a:r>
                <a:rPr lang="en-US" altLang="zh-CN" sz="2800" dirty="0">
                  <a:latin typeface="+mj-ea"/>
                  <a:ea typeface="+mj-ea"/>
                  <a:cs typeface="思源黑体 CN Light" panose="020B0300000000000000" charset="-122"/>
                  <a:sym typeface="+mn-ea"/>
                </a:rPr>
                <a:t>Lessons we receive from the project</a:t>
              </a:r>
              <a:endParaRPr lang="zh-CN" altLang="en-US" sz="2800" spc="300" dirty="0">
                <a:latin typeface="+mj-ea"/>
                <a:ea typeface="+mj-ea"/>
                <a:cs typeface="思源黑体 CN Light" panose="020B0300000000000000" charset="-122"/>
              </a:endParaRPr>
            </a:p>
          </p:txBody>
        </p:sp>
        <p:sp>
          <p:nvSpPr>
            <p:cNvPr id="15" name="矩形 14"/>
            <p:cNvSpPr/>
            <p:nvPr/>
          </p:nvSpPr>
          <p:spPr>
            <a:xfrm>
              <a:off x="5179073" y="1734829"/>
              <a:ext cx="1163927" cy="923330"/>
            </a:xfrm>
            <a:prstGeom prst="rect">
              <a:avLst/>
            </a:prstGeom>
            <a:noFill/>
            <a:ln>
              <a:noFill/>
            </a:ln>
          </p:spPr>
          <p:txBody>
            <a:bodyPr wrap="square" rtlCol="0">
              <a:spAutoFit/>
            </a:bodyPr>
            <a:lstStyle/>
            <a:p>
              <a:pPr algn="ctr"/>
              <a:r>
                <a:rPr lang="en-US" altLang="zh-CN" sz="5400" dirty="0">
                  <a:solidFill>
                    <a:schemeClr val="bg1"/>
                  </a:solidFill>
                  <a:latin typeface="+mj-ea"/>
                  <a:ea typeface="+mj-ea"/>
                  <a:cs typeface="思源黑体 CN Light" panose="020B0300000000000000" charset="-122"/>
                </a:rPr>
                <a:t>03</a:t>
              </a:r>
            </a:p>
          </p:txBody>
        </p:sp>
        <p:cxnSp>
          <p:nvCxnSpPr>
            <p:cNvPr id="4" name="直接连接符 3"/>
            <p:cNvCxnSpPr/>
            <p:nvPr/>
          </p:nvCxnSpPr>
          <p:spPr>
            <a:xfrm>
              <a:off x="5310980" y="3649445"/>
              <a:ext cx="900114" cy="0"/>
            </a:xfrm>
            <a:prstGeom prst="line">
              <a:avLst/>
            </a:prstGeom>
            <a:ln w="254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74632" y="179829"/>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2" name="文本框 1"/>
          <p:cNvSpPr txBox="1"/>
          <p:nvPr/>
        </p:nvSpPr>
        <p:spPr>
          <a:xfrm>
            <a:off x="816610" y="1799590"/>
            <a:ext cx="9554845" cy="1478915"/>
          </a:xfrm>
          <a:prstGeom prst="rect">
            <a:avLst/>
          </a:prstGeom>
          <a:noFill/>
        </p:spPr>
        <p:txBody>
          <a:bodyPr wrap="square" rtlCol="0">
            <a:noAutofit/>
          </a:bodyPr>
          <a:lstStyle/>
          <a:p>
            <a:endParaRPr lang="zh-CN" altLang="en-US" sz="2000"/>
          </a:p>
        </p:txBody>
      </p:sp>
      <p:sp>
        <p:nvSpPr>
          <p:cNvPr id="11" name="矩形 10"/>
          <p:cNvSpPr/>
          <p:nvPr>
            <p:custDataLst>
              <p:tags r:id="rId2"/>
            </p:custDataLst>
          </p:nvPr>
        </p:nvSpPr>
        <p:spPr>
          <a:xfrm>
            <a:off x="1260569" y="522195"/>
            <a:ext cx="151892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Commit</a:t>
            </a:r>
          </a:p>
        </p:txBody>
      </p:sp>
      <p:pic>
        <p:nvPicPr>
          <p:cNvPr id="4" name="图片 3"/>
          <p:cNvPicPr>
            <a:picLocks noChangeAspect="1"/>
          </p:cNvPicPr>
          <p:nvPr>
            <p:custDataLst>
              <p:tags r:id="rId3"/>
            </p:custDataLst>
          </p:nvPr>
        </p:nvPicPr>
        <p:blipFill>
          <a:blip r:embed="rId6"/>
          <a:srcRect r="27575" b="-3279"/>
          <a:stretch>
            <a:fillRect/>
          </a:stretch>
        </p:blipFill>
        <p:spPr>
          <a:xfrm>
            <a:off x="1000760" y="1799590"/>
            <a:ext cx="9507855" cy="30181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p:cNvSpPr/>
          <p:nvPr/>
        </p:nvSpPr>
        <p:spPr>
          <a:xfrm>
            <a:off x="541037" y="540087"/>
            <a:ext cx="10440000" cy="5400000"/>
          </a:xfrm>
          <a:prstGeom prst="roundRect">
            <a:avLst>
              <a:gd name="adj" fmla="val 0"/>
            </a:avLst>
          </a:prstGeom>
          <a:solidFill>
            <a:schemeClr val="bg1">
              <a:alpha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charset="-122"/>
              <a:ea typeface="思源黑体 CN Light" panose="020B0300000000000000" charset="-122"/>
              <a:cs typeface="思源黑体 CN Light" panose="020B0300000000000000" charset="-122"/>
              <a:sym typeface="思源黑体 CN Light" panose="020B0300000000000000" charset="-122"/>
            </a:endParaRPr>
          </a:p>
        </p:txBody>
      </p:sp>
      <p:sp>
        <p:nvSpPr>
          <p:cNvPr id="7" name="矩形 6"/>
          <p:cNvSpPr/>
          <p:nvPr/>
        </p:nvSpPr>
        <p:spPr>
          <a:xfrm>
            <a:off x="4590888" y="947552"/>
            <a:ext cx="2340299" cy="830580"/>
          </a:xfrm>
          <a:prstGeom prst="rect">
            <a:avLst/>
          </a:prstGeom>
          <a:noFill/>
          <a:ln>
            <a:noFill/>
          </a:ln>
        </p:spPr>
        <p:txBody>
          <a:bodyPr vert="horz" wrap="square" lIns="0" tIns="0" rIns="0" bIns="0" rtlCol="0">
            <a:spAutoFit/>
          </a:bodyPr>
          <a:lstStyle/>
          <a:p>
            <a:pPr algn="ctr"/>
            <a:r>
              <a:rPr lang="en-US" altLang="zh-CN" sz="5400" dirty="0">
                <a:latin typeface="+mj-ea"/>
                <a:ea typeface="+mj-ea"/>
                <a:cs typeface="思源黑体 CN Light" panose="020B0300000000000000" charset="-122"/>
              </a:rPr>
              <a:t>MENU</a:t>
            </a:r>
          </a:p>
        </p:txBody>
      </p:sp>
      <p:sp>
        <p:nvSpPr>
          <p:cNvPr id="30" name="矩形 29"/>
          <p:cNvSpPr/>
          <p:nvPr/>
        </p:nvSpPr>
        <p:spPr>
          <a:xfrm>
            <a:off x="4599305" y="1178385"/>
            <a:ext cx="2323465" cy="1015365"/>
          </a:xfrm>
          <a:prstGeom prst="rect">
            <a:avLst/>
          </a:prstGeom>
        </p:spPr>
        <p:txBody>
          <a:bodyPr wrap="none" lIns="0" tIns="0" rIns="0" bIns="0">
            <a:spAutoFit/>
          </a:bodyPr>
          <a:lstStyle/>
          <a:p>
            <a:pPr algn="ctr"/>
            <a:r>
              <a:rPr lang="en-US" altLang="zh-CN" sz="6600" dirty="0">
                <a:solidFill>
                  <a:schemeClr val="tx1">
                    <a:alpha val="5000"/>
                  </a:schemeClr>
                </a:solidFill>
                <a:latin typeface="+mn-ea"/>
                <a:cs typeface="思源黑体 CN Light" panose="020B0300000000000000" charset="-122"/>
              </a:rPr>
              <a:t>MENU</a:t>
            </a:r>
            <a:endParaRPr lang="zh-CN" altLang="en-US" sz="6600" dirty="0">
              <a:solidFill>
                <a:schemeClr val="tx1">
                  <a:alpha val="5000"/>
                </a:schemeClr>
              </a:solidFill>
              <a:latin typeface="+mn-ea"/>
              <a:cs typeface="思源黑体 CN Light" panose="020B0300000000000000" charset="-122"/>
            </a:endParaRPr>
          </a:p>
        </p:txBody>
      </p:sp>
      <p:sp>
        <p:nvSpPr>
          <p:cNvPr id="10" name="文本框 9"/>
          <p:cNvSpPr txBox="1"/>
          <p:nvPr/>
        </p:nvSpPr>
        <p:spPr>
          <a:xfrm>
            <a:off x="2638643" y="2424583"/>
            <a:ext cx="5638800" cy="430530"/>
          </a:xfrm>
          <a:prstGeom prst="rect">
            <a:avLst/>
          </a:prstGeom>
          <a:noFill/>
        </p:spPr>
        <p:txBody>
          <a:bodyPr vert="horz" wrap="none" lIns="0" tIns="0" rIns="0" bIns="0" rtlCol="0">
            <a:spAutoFit/>
          </a:bodyPr>
          <a:lstStyle>
            <a:defPPr>
              <a:defRPr lang="zh-CN"/>
            </a:defPPr>
            <a:lvl1pPr algn="ctr">
              <a:defRPr sz="4800" b="1" spc="1000">
                <a:latin typeface="方正告白情书_YS" panose="02010600010101010101" pitchFamily="2" charset="-128"/>
                <a:ea typeface="方正告白情书_YS" panose="02010600010101010101" pitchFamily="2" charset="-128"/>
                <a:cs typeface="【惠子】汉仪全唐诗" panose="02000000000000000000" pitchFamily="2" charset="2"/>
              </a:defRPr>
            </a:lvl1pPr>
          </a:lstStyle>
          <a:p>
            <a:pPr algn="l"/>
            <a:r>
              <a:rPr lang="en-US" altLang="zh-CN" sz="2800" b="0" spc="0" dirty="0">
                <a:latin typeface="+mj-ea"/>
                <a:ea typeface="+mj-ea"/>
                <a:cs typeface="思源黑体 CN Light" panose="020B0300000000000000" charset="-122"/>
              </a:rPr>
              <a:t>A brief description of the project </a:t>
            </a:r>
          </a:p>
        </p:txBody>
      </p:sp>
      <p:sp>
        <p:nvSpPr>
          <p:cNvPr id="18" name="Shape 391"/>
          <p:cNvSpPr/>
          <p:nvPr/>
        </p:nvSpPr>
        <p:spPr>
          <a:xfrm>
            <a:off x="1727935" y="2492474"/>
            <a:ext cx="721680" cy="293272"/>
          </a:xfrm>
          <a:prstGeom prst="rect">
            <a:avLst/>
          </a:prstGeom>
          <a:noFill/>
          <a:ln w="12700" cap="flat">
            <a:noFill/>
            <a:miter lim="400000"/>
          </a:ln>
          <a:effectLst/>
        </p:spPr>
        <p:txBody>
          <a:bodyPr wrap="square" lIns="0" tIns="0" rIns="0" bIns="0" numCol="1" anchor="ctr">
            <a:noAutofit/>
          </a:bodyPr>
          <a:lstStyle>
            <a:lvl1pPr algn="ctr">
              <a:spcBef>
                <a:spcPts val="5900"/>
              </a:spcBef>
              <a:defRPr sz="3000">
                <a:solidFill>
                  <a:srgbClr val="FFFFFF"/>
                </a:solidFill>
                <a:latin typeface="Raleway SemiBold"/>
                <a:ea typeface="Raleway SemiBold"/>
                <a:cs typeface="Raleway SemiBold"/>
                <a:sym typeface="Raleway SemiBold"/>
              </a:defRPr>
            </a:lvl1pPr>
          </a:lstStyle>
          <a:p>
            <a:r>
              <a:rPr sz="4000" dirty="0">
                <a:solidFill>
                  <a:schemeClr val="tx1"/>
                </a:solidFill>
                <a:latin typeface="+mj-ea"/>
                <a:ea typeface="+mj-ea"/>
                <a:cs typeface="思源黑体 CN Light" panose="020B0300000000000000" charset="-122"/>
                <a:sym typeface="思源黑体 CN Light" panose="020B0300000000000000" charset="-122"/>
              </a:rPr>
              <a:t>0</a:t>
            </a:r>
            <a:r>
              <a:rPr lang="en-US" altLang="zh-CN" sz="4000" dirty="0">
                <a:solidFill>
                  <a:schemeClr val="tx1"/>
                </a:solidFill>
                <a:latin typeface="+mj-ea"/>
                <a:ea typeface="+mj-ea"/>
                <a:cs typeface="思源黑体 CN Light" panose="020B0300000000000000" charset="-122"/>
                <a:sym typeface="思源黑体 CN Light" panose="020B0300000000000000" charset="-122"/>
              </a:rPr>
              <a:t>1</a:t>
            </a:r>
            <a:endParaRPr sz="4000" dirty="0">
              <a:solidFill>
                <a:schemeClr val="tx1"/>
              </a:solidFill>
              <a:latin typeface="+mj-ea"/>
              <a:ea typeface="+mj-ea"/>
              <a:cs typeface="思源黑体 CN Light" panose="020B0300000000000000" charset="-122"/>
              <a:sym typeface="思源黑体 CN Light" panose="020B0300000000000000" charset="-122"/>
            </a:endParaRPr>
          </a:p>
        </p:txBody>
      </p:sp>
      <p:sp>
        <p:nvSpPr>
          <p:cNvPr id="32" name="文本框 31"/>
          <p:cNvSpPr txBox="1"/>
          <p:nvPr/>
        </p:nvSpPr>
        <p:spPr>
          <a:xfrm>
            <a:off x="2642559" y="3427398"/>
            <a:ext cx="1155700" cy="430530"/>
          </a:xfrm>
          <a:prstGeom prst="rect">
            <a:avLst/>
          </a:prstGeom>
          <a:noFill/>
        </p:spPr>
        <p:txBody>
          <a:bodyPr vert="horz" wrap="none" lIns="0" tIns="0" rIns="0" bIns="0" rtlCol="0">
            <a:spAutoFit/>
          </a:bodyPr>
          <a:lstStyle>
            <a:defPPr>
              <a:defRPr lang="zh-CN"/>
            </a:defPPr>
            <a:lvl1pPr algn="ctr">
              <a:defRPr sz="4800" b="1" spc="1000">
                <a:latin typeface="方正告白情书_YS" panose="02010600010101010101" pitchFamily="2" charset="-128"/>
                <a:ea typeface="方正告白情书_YS" panose="02010600010101010101" pitchFamily="2" charset="-128"/>
                <a:cs typeface="【惠子】汉仪全唐诗" panose="02000000000000000000" pitchFamily="2" charset="2"/>
              </a:defRPr>
            </a:lvl1pPr>
          </a:lstStyle>
          <a:p>
            <a:pPr algn="l"/>
            <a:r>
              <a:rPr lang="en-US" altLang="zh-CN" sz="2800" b="0" spc="0" dirty="0">
                <a:latin typeface="+mj-ea"/>
                <a:ea typeface="+mj-ea"/>
                <a:cs typeface="思源黑体 CN Light" panose="020B0300000000000000" charset="-122"/>
              </a:rPr>
              <a:t>Details</a:t>
            </a:r>
          </a:p>
        </p:txBody>
      </p:sp>
      <p:sp>
        <p:nvSpPr>
          <p:cNvPr id="33" name="Shape 391"/>
          <p:cNvSpPr/>
          <p:nvPr/>
        </p:nvSpPr>
        <p:spPr>
          <a:xfrm>
            <a:off x="1727935" y="3496027"/>
            <a:ext cx="721680" cy="293272"/>
          </a:xfrm>
          <a:prstGeom prst="rect">
            <a:avLst/>
          </a:prstGeom>
          <a:noFill/>
          <a:ln w="12700" cap="flat">
            <a:noFill/>
            <a:miter lim="400000"/>
          </a:ln>
          <a:effectLst/>
        </p:spPr>
        <p:txBody>
          <a:bodyPr wrap="square" lIns="0" tIns="0" rIns="0" bIns="0" numCol="1" anchor="ctr">
            <a:noAutofit/>
          </a:bodyPr>
          <a:lstStyle>
            <a:lvl1pPr algn="ctr">
              <a:spcBef>
                <a:spcPts val="5900"/>
              </a:spcBef>
              <a:defRPr sz="3000">
                <a:solidFill>
                  <a:srgbClr val="FFFFFF"/>
                </a:solidFill>
                <a:latin typeface="Raleway SemiBold"/>
                <a:ea typeface="Raleway SemiBold"/>
                <a:cs typeface="Raleway SemiBold"/>
                <a:sym typeface="Raleway SemiBold"/>
              </a:defRPr>
            </a:lvl1pPr>
          </a:lstStyle>
          <a:p>
            <a:r>
              <a:rPr sz="4000" dirty="0">
                <a:solidFill>
                  <a:schemeClr val="tx1"/>
                </a:solidFill>
                <a:latin typeface="+mj-ea"/>
                <a:ea typeface="+mj-ea"/>
                <a:cs typeface="思源黑体 CN Light" panose="020B0300000000000000" charset="-122"/>
                <a:sym typeface="思源黑体 CN Light" panose="020B0300000000000000" charset="-122"/>
              </a:rPr>
              <a:t>0</a:t>
            </a:r>
            <a:r>
              <a:rPr lang="en-US" sz="4000" dirty="0">
                <a:solidFill>
                  <a:schemeClr val="tx1"/>
                </a:solidFill>
                <a:latin typeface="+mj-ea"/>
                <a:ea typeface="+mj-ea"/>
                <a:cs typeface="思源黑体 CN Light" panose="020B0300000000000000" charset="-122"/>
                <a:sym typeface="思源黑体 CN Light" panose="020B0300000000000000" charset="-122"/>
              </a:rPr>
              <a:t>2</a:t>
            </a:r>
          </a:p>
        </p:txBody>
      </p:sp>
      <p:sp>
        <p:nvSpPr>
          <p:cNvPr id="41" name="文本框 40"/>
          <p:cNvSpPr txBox="1"/>
          <p:nvPr/>
        </p:nvSpPr>
        <p:spPr>
          <a:xfrm>
            <a:off x="2642559" y="4426073"/>
            <a:ext cx="8455025" cy="430530"/>
          </a:xfrm>
          <a:prstGeom prst="rect">
            <a:avLst/>
          </a:prstGeom>
          <a:noFill/>
        </p:spPr>
        <p:txBody>
          <a:bodyPr vert="horz" wrap="square" lIns="0" tIns="0" rIns="0" bIns="0" rtlCol="0">
            <a:spAutoFit/>
          </a:bodyPr>
          <a:lstStyle>
            <a:defPPr>
              <a:defRPr lang="zh-CN"/>
            </a:defPPr>
            <a:lvl1pPr algn="ctr">
              <a:defRPr sz="4800" b="1" spc="1000">
                <a:latin typeface="方正告白情书_YS" panose="02010600010101010101" pitchFamily="2" charset="-128"/>
                <a:ea typeface="方正告白情书_YS" panose="02010600010101010101" pitchFamily="2" charset="-128"/>
                <a:cs typeface="【惠子】汉仪全唐诗" panose="02000000000000000000" pitchFamily="2" charset="2"/>
              </a:defRPr>
            </a:lvl1pPr>
          </a:lstStyle>
          <a:p>
            <a:pPr algn="l"/>
            <a:r>
              <a:rPr lang="en-US" altLang="zh-CN" sz="2800" b="0" spc="0" dirty="0">
                <a:latin typeface="+mj-ea"/>
                <a:ea typeface="+mj-ea"/>
                <a:cs typeface="思源黑体 CN Light" panose="020B0300000000000000" charset="-122"/>
              </a:rPr>
              <a:t>Lessons we receive from the project</a:t>
            </a:r>
          </a:p>
        </p:txBody>
      </p:sp>
      <p:sp>
        <p:nvSpPr>
          <p:cNvPr id="46" name="Shape 391"/>
          <p:cNvSpPr/>
          <p:nvPr/>
        </p:nvSpPr>
        <p:spPr>
          <a:xfrm>
            <a:off x="1727935" y="4498393"/>
            <a:ext cx="721680" cy="293272"/>
          </a:xfrm>
          <a:prstGeom prst="rect">
            <a:avLst/>
          </a:prstGeom>
          <a:noFill/>
          <a:ln w="12700" cap="flat">
            <a:noFill/>
            <a:miter lim="400000"/>
          </a:ln>
          <a:effectLst/>
        </p:spPr>
        <p:txBody>
          <a:bodyPr wrap="square" lIns="0" tIns="0" rIns="0" bIns="0" numCol="1" anchor="ctr">
            <a:noAutofit/>
          </a:bodyPr>
          <a:lstStyle>
            <a:lvl1pPr algn="ctr">
              <a:spcBef>
                <a:spcPts val="5900"/>
              </a:spcBef>
              <a:defRPr sz="3000">
                <a:solidFill>
                  <a:srgbClr val="FFFFFF"/>
                </a:solidFill>
                <a:latin typeface="Raleway SemiBold"/>
                <a:ea typeface="Raleway SemiBold"/>
                <a:cs typeface="Raleway SemiBold"/>
                <a:sym typeface="Raleway SemiBold"/>
              </a:defRPr>
            </a:lvl1pPr>
          </a:lstStyle>
          <a:p>
            <a:r>
              <a:rPr sz="4000" dirty="0">
                <a:solidFill>
                  <a:schemeClr val="tx1"/>
                </a:solidFill>
                <a:latin typeface="+mj-ea"/>
                <a:ea typeface="+mj-ea"/>
                <a:cs typeface="思源黑体 CN Light" panose="020B0300000000000000" charset="-122"/>
                <a:sym typeface="思源黑体 CN Light" panose="020B0300000000000000" charset="-122"/>
              </a:rPr>
              <a:t>0</a:t>
            </a:r>
            <a:r>
              <a:rPr lang="en-US" sz="4000" dirty="0">
                <a:solidFill>
                  <a:schemeClr val="tx1"/>
                </a:solidFill>
                <a:latin typeface="+mj-ea"/>
                <a:ea typeface="+mj-ea"/>
                <a:cs typeface="思源黑体 CN Light" panose="020B0300000000000000" charset="-122"/>
                <a:sym typeface="思源黑体 CN Light" panose="020B0300000000000000" charset="-122"/>
              </a:rPr>
              <a:t>3</a:t>
            </a:r>
            <a:endParaRPr sz="4000" dirty="0">
              <a:solidFill>
                <a:schemeClr val="tx1"/>
              </a:solidFill>
              <a:latin typeface="+mj-ea"/>
              <a:ea typeface="+mj-ea"/>
              <a:cs typeface="思源黑体 CN Light" panose="020B0300000000000000" charset="-122"/>
              <a:sym typeface="思源黑体 CN Light" panose="020B0300000000000000"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74632" y="179829"/>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2" name="文本框 1"/>
          <p:cNvSpPr txBox="1"/>
          <p:nvPr/>
        </p:nvSpPr>
        <p:spPr>
          <a:xfrm>
            <a:off x="816610" y="1799590"/>
            <a:ext cx="9554845" cy="1478915"/>
          </a:xfrm>
          <a:prstGeom prst="rect">
            <a:avLst/>
          </a:prstGeom>
          <a:noFill/>
        </p:spPr>
        <p:txBody>
          <a:bodyPr wrap="square" rtlCol="0">
            <a:noAutofit/>
          </a:bodyPr>
          <a:lstStyle/>
          <a:p>
            <a:endParaRPr lang="zh-CN" altLang="en-US" sz="2000"/>
          </a:p>
        </p:txBody>
      </p:sp>
      <p:sp>
        <p:nvSpPr>
          <p:cNvPr id="9" name="文本框 8"/>
          <p:cNvSpPr txBox="1"/>
          <p:nvPr>
            <p:custDataLst>
              <p:tags r:id="rId2"/>
            </p:custDataLst>
          </p:nvPr>
        </p:nvSpPr>
        <p:spPr>
          <a:xfrm>
            <a:off x="1214543" y="1420422"/>
            <a:ext cx="9156912" cy="4500239"/>
          </a:xfrm>
          <a:prstGeom prst="rect">
            <a:avLst/>
          </a:prstGeom>
          <a:noFill/>
        </p:spPr>
        <p:txBody>
          <a:bodyPr wrap="square" rtlCol="0">
            <a:noAutofit/>
          </a:bodyPr>
          <a:lstStyle/>
          <a:p>
            <a:pPr indent="457200" algn="just">
              <a:lnSpc>
                <a:spcPct val="150000"/>
              </a:lnSpc>
              <a:spcAft>
                <a:spcPts val="1200"/>
              </a:spcAft>
            </a:pPr>
            <a:r>
              <a:rPr lang="en-US" sz="2000" b="1" dirty="0">
                <a:solidFill>
                  <a:srgbClr val="0070C0"/>
                </a:solidFill>
              </a:rPr>
              <a:t>Collaboration: </a:t>
            </a:r>
            <a:r>
              <a:rPr lang="en-US" sz="2000" dirty="0"/>
              <a:t>Open-source projects thrive on collaboration. Contributing to such projects teaches </a:t>
            </a:r>
            <a:r>
              <a:rPr lang="en-US" sz="2000" b="1" u="sng" dirty="0"/>
              <a:t>teamwork, communication</a:t>
            </a:r>
            <a:r>
              <a:rPr lang="en-US" sz="2000" dirty="0"/>
              <a:t>, and the ability to </a:t>
            </a:r>
            <a:r>
              <a:rPr lang="en-US" sz="2000" u="sng" dirty="0"/>
              <a:t>work </a:t>
            </a:r>
            <a:r>
              <a:rPr lang="en-US" sz="2000" b="1" u="sng" dirty="0"/>
              <a:t>effectively</a:t>
            </a:r>
            <a:r>
              <a:rPr lang="en-US" sz="2000" u="sng" dirty="0"/>
              <a:t> </a:t>
            </a:r>
            <a:r>
              <a:rPr lang="en-US" sz="2000" dirty="0"/>
              <a:t>with diverse groups of people.</a:t>
            </a:r>
          </a:p>
          <a:p>
            <a:pPr indent="457200" algn="just">
              <a:lnSpc>
                <a:spcPct val="150000"/>
              </a:lnSpc>
              <a:spcAft>
                <a:spcPts val="1200"/>
              </a:spcAft>
            </a:pPr>
            <a:r>
              <a:rPr lang="en-US" sz="2000" b="1" dirty="0">
                <a:solidFill>
                  <a:srgbClr val="0070C0"/>
                </a:solidFill>
              </a:rPr>
              <a:t>Code Quality and Review: </a:t>
            </a:r>
            <a:r>
              <a:rPr lang="en-US" sz="2000" dirty="0"/>
              <a:t>Engaging with experienced developers in the community exposes contributors to </a:t>
            </a:r>
            <a:r>
              <a:rPr lang="en-US" sz="2000" b="1" u="sng" dirty="0"/>
              <a:t>higher coding standards</a:t>
            </a:r>
            <a:r>
              <a:rPr lang="en-US" sz="2000" b="1" dirty="0"/>
              <a:t> </a:t>
            </a:r>
            <a:r>
              <a:rPr lang="en-US" sz="2000" dirty="0"/>
              <a:t>and thorough code reviews, leading to improved code quality.</a:t>
            </a:r>
          </a:p>
          <a:p>
            <a:pPr indent="457200" algn="just">
              <a:lnSpc>
                <a:spcPct val="150000"/>
              </a:lnSpc>
              <a:spcAft>
                <a:spcPts val="1200"/>
              </a:spcAft>
            </a:pPr>
            <a:r>
              <a:rPr lang="en-US" sz="2000" b="1" dirty="0">
                <a:solidFill>
                  <a:srgbClr val="0070C0"/>
                </a:solidFill>
              </a:rPr>
              <a:t>Open Communication: </a:t>
            </a:r>
            <a:r>
              <a:rPr lang="en-US" sz="2000" dirty="0"/>
              <a:t>Effective open-source contributors learn to communicate openly and transparently, discussing ideas, issues, and solutions openly within the community.</a:t>
            </a:r>
          </a:p>
          <a:p>
            <a:pPr indent="457200"/>
            <a:endParaRPr lang="en-US" sz="2000" dirty="0"/>
          </a:p>
        </p:txBody>
      </p:sp>
      <p:sp>
        <p:nvSpPr>
          <p:cNvPr id="11" name="矩形 10"/>
          <p:cNvSpPr/>
          <p:nvPr>
            <p:custDataLst>
              <p:tags r:id="rId3"/>
            </p:custDataLst>
          </p:nvPr>
        </p:nvSpPr>
        <p:spPr>
          <a:xfrm>
            <a:off x="1260569" y="539975"/>
            <a:ext cx="1546225"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Lessons</a:t>
            </a:r>
          </a:p>
        </p:txBody>
      </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74632" y="179829"/>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2" name="文本框 1"/>
          <p:cNvSpPr txBox="1"/>
          <p:nvPr/>
        </p:nvSpPr>
        <p:spPr>
          <a:xfrm>
            <a:off x="816610" y="1799590"/>
            <a:ext cx="9554845" cy="1478915"/>
          </a:xfrm>
          <a:prstGeom prst="rect">
            <a:avLst/>
          </a:prstGeom>
          <a:noFill/>
        </p:spPr>
        <p:txBody>
          <a:bodyPr wrap="square" rtlCol="0">
            <a:noAutofit/>
          </a:bodyPr>
          <a:lstStyle/>
          <a:p>
            <a:endParaRPr lang="zh-CN" altLang="en-US" sz="2000"/>
          </a:p>
        </p:txBody>
      </p:sp>
      <p:sp>
        <p:nvSpPr>
          <p:cNvPr id="9" name="文本框 8"/>
          <p:cNvSpPr txBox="1"/>
          <p:nvPr>
            <p:custDataLst>
              <p:tags r:id="rId2"/>
            </p:custDataLst>
          </p:nvPr>
        </p:nvSpPr>
        <p:spPr>
          <a:xfrm>
            <a:off x="983614" y="2050535"/>
            <a:ext cx="9554845" cy="2738631"/>
          </a:xfrm>
          <a:prstGeom prst="rect">
            <a:avLst/>
          </a:prstGeom>
          <a:noFill/>
        </p:spPr>
        <p:txBody>
          <a:bodyPr wrap="square" rtlCol="0">
            <a:noAutofit/>
          </a:bodyPr>
          <a:lstStyle/>
          <a:p>
            <a:pPr indent="457200" algn="just">
              <a:lnSpc>
                <a:spcPct val="150000"/>
              </a:lnSpc>
              <a:spcAft>
                <a:spcPts val="1200"/>
              </a:spcAft>
            </a:pPr>
            <a:r>
              <a:rPr lang="en-US" sz="2000" b="1" dirty="0">
                <a:solidFill>
                  <a:srgbClr val="0070C0"/>
                </a:solidFill>
              </a:rPr>
              <a:t>Time Management: </a:t>
            </a:r>
            <a:r>
              <a:rPr lang="en-US" sz="2000" dirty="0"/>
              <a:t>Balancing open-source contributions with personal/work commitments teaches valuable time management skills.</a:t>
            </a:r>
          </a:p>
          <a:p>
            <a:pPr indent="457200" algn="just">
              <a:lnSpc>
                <a:spcPct val="150000"/>
              </a:lnSpc>
              <a:spcAft>
                <a:spcPts val="1200"/>
              </a:spcAft>
            </a:pPr>
            <a:r>
              <a:rPr lang="en-US" sz="2000" b="1" dirty="0">
                <a:solidFill>
                  <a:srgbClr val="0070C0"/>
                </a:solidFill>
              </a:rPr>
              <a:t>Dealing with Conflict:</a:t>
            </a:r>
            <a:r>
              <a:rPr lang="en-US" sz="2000" dirty="0"/>
              <a:t> Working in a diverse and distributed community may lead to conflicts, and learning to handle them constructively is an important lesson</a:t>
            </a:r>
          </a:p>
        </p:txBody>
      </p:sp>
      <p:sp>
        <p:nvSpPr>
          <p:cNvPr id="11" name="矩形 10"/>
          <p:cNvSpPr/>
          <p:nvPr>
            <p:custDataLst>
              <p:tags r:id="rId3"/>
            </p:custDataLst>
          </p:nvPr>
        </p:nvSpPr>
        <p:spPr>
          <a:xfrm>
            <a:off x="1260569" y="539975"/>
            <a:ext cx="1546225"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Lessons</a:t>
            </a:r>
          </a:p>
        </p:txBody>
      </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74632" y="179829"/>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2" name="文本框 1"/>
          <p:cNvSpPr txBox="1"/>
          <p:nvPr/>
        </p:nvSpPr>
        <p:spPr>
          <a:xfrm>
            <a:off x="816610" y="1799590"/>
            <a:ext cx="9554845" cy="1478915"/>
          </a:xfrm>
          <a:prstGeom prst="rect">
            <a:avLst/>
          </a:prstGeom>
          <a:noFill/>
        </p:spPr>
        <p:txBody>
          <a:bodyPr wrap="square" rtlCol="0">
            <a:noAutofit/>
          </a:bodyPr>
          <a:lstStyle/>
          <a:p>
            <a:endParaRPr lang="zh-CN" altLang="en-US" sz="2000"/>
          </a:p>
        </p:txBody>
      </p:sp>
      <p:sp>
        <p:nvSpPr>
          <p:cNvPr id="9" name="文本框 8"/>
          <p:cNvSpPr txBox="1"/>
          <p:nvPr>
            <p:custDataLst>
              <p:tags r:id="rId1"/>
            </p:custDataLst>
          </p:nvPr>
        </p:nvSpPr>
        <p:spPr>
          <a:xfrm>
            <a:off x="983614" y="1709633"/>
            <a:ext cx="9554845" cy="3060391"/>
          </a:xfrm>
          <a:prstGeom prst="rect">
            <a:avLst/>
          </a:prstGeom>
          <a:noFill/>
        </p:spPr>
        <p:txBody>
          <a:bodyPr wrap="square" rtlCol="0">
            <a:noAutofit/>
          </a:bodyPr>
          <a:lstStyle/>
          <a:p>
            <a:pPr indent="457200" algn="just">
              <a:lnSpc>
                <a:spcPct val="150000"/>
              </a:lnSpc>
              <a:spcAft>
                <a:spcPts val="1200"/>
              </a:spcAft>
            </a:pPr>
            <a:r>
              <a:rPr lang="en-US" sz="2000" dirty="0"/>
              <a:t>It is a pity and we feel sorry that our group hasn't been able to fully solve the issue we chose, but we have gained a lot during the process of contributing to open-source projects. </a:t>
            </a:r>
          </a:p>
          <a:p>
            <a:pPr indent="457200" algn="just">
              <a:lnSpc>
                <a:spcPct val="150000"/>
              </a:lnSpc>
              <a:spcAft>
                <a:spcPts val="1200"/>
              </a:spcAft>
            </a:pPr>
            <a:r>
              <a:rPr lang="en-US" sz="2000" dirty="0"/>
              <a:t>Though the beginning was not smooth, our team will keep working hard in our future studies, combining the experiences and insights from this journey, and actively participating in the next contribution.</a:t>
            </a:r>
          </a:p>
        </p:txBody>
      </p:sp>
      <p:sp>
        <p:nvSpPr>
          <p:cNvPr id="11" name="矩形 10"/>
          <p:cNvSpPr/>
          <p:nvPr>
            <p:custDataLst>
              <p:tags r:id="rId2"/>
            </p:custDataLst>
          </p:nvPr>
        </p:nvSpPr>
        <p:spPr>
          <a:xfrm>
            <a:off x="1260569" y="539975"/>
            <a:ext cx="2210862" cy="523220"/>
          </a:xfrm>
          <a:prstGeom prst="rect">
            <a:avLst/>
          </a:prstGeom>
        </p:spPr>
        <p:txBody>
          <a:bodyPr wrap="none">
            <a:spAutoFit/>
          </a:bodyPr>
          <a:lstStyle/>
          <a:p>
            <a:pPr algn="l"/>
            <a:r>
              <a:rPr lang="en-US" altLang="zh-CN" sz="2800" dirty="0">
                <a:latin typeface="+mj-ea"/>
                <a:ea typeface="+mj-ea"/>
                <a:cs typeface="思源黑体 CN Light" panose="020B0300000000000000" charset="-122"/>
              </a:rPr>
              <a:t>Look Ahead</a:t>
            </a:r>
          </a:p>
        </p:txBody>
      </p:sp>
    </p:spTree>
    <p:extLst>
      <p:ext uri="{BB962C8B-B14F-4D97-AF65-F5344CB8AC3E}">
        <p14:creationId xmlns:p14="http://schemas.microsoft.com/office/powerpoint/2010/main" val="1372155919"/>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541037" y="540087"/>
            <a:ext cx="10440000" cy="5400000"/>
          </a:xfrm>
          <a:prstGeom prst="roundRect">
            <a:avLst>
              <a:gd name="adj" fmla="val 0"/>
            </a:avLst>
          </a:prstGeom>
          <a:solidFill>
            <a:schemeClr val="bg1">
              <a:alpha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charset="-122"/>
              <a:ea typeface="思源黑体 CN Light" panose="020B0300000000000000" charset="-122"/>
              <a:cs typeface="思源黑体 CN Light" panose="020B0300000000000000" charset="-122"/>
              <a:sym typeface="思源黑体 CN Light" panose="020B0300000000000000" charset="-122"/>
            </a:endParaRPr>
          </a:p>
        </p:txBody>
      </p:sp>
      <p:sp>
        <p:nvSpPr>
          <p:cNvPr id="13" name="矩形 12"/>
          <p:cNvSpPr/>
          <p:nvPr/>
        </p:nvSpPr>
        <p:spPr>
          <a:xfrm>
            <a:off x="1541145" y="2879725"/>
            <a:ext cx="8422005" cy="553720"/>
          </a:xfrm>
          <a:prstGeom prst="rect">
            <a:avLst/>
          </a:prstGeom>
          <a:noFill/>
          <a:ln>
            <a:noFill/>
          </a:ln>
        </p:spPr>
        <p:txBody>
          <a:bodyPr wrap="square" lIns="0" tIns="0" rIns="0" bIns="0" rtlCol="0">
            <a:spAutoFit/>
          </a:bodyPr>
          <a:lstStyle/>
          <a:p>
            <a:pPr algn="ctr"/>
            <a:r>
              <a:rPr lang="en-US" altLang="zh-CN" sz="3600" spc="600" dirty="0">
                <a:solidFill>
                  <a:schemeClr val="accent1"/>
                </a:solidFill>
                <a:latin typeface="+mj-ea"/>
                <a:ea typeface="+mj-ea"/>
                <a:cs typeface="思源黑体 CN Light" panose="020B0300000000000000" charset="-122"/>
              </a:rPr>
              <a:t>Thanks for your attention!</a:t>
            </a:r>
          </a:p>
        </p:txBody>
      </p:sp>
      <p:sp>
        <p:nvSpPr>
          <p:cNvPr id="3" name="文本框 2">
            <a:extLst>
              <a:ext uri="{FF2B5EF4-FFF2-40B4-BE49-F238E27FC236}">
                <a16:creationId xmlns:a16="http://schemas.microsoft.com/office/drawing/2014/main" id="{2F398C34-9302-D51A-8180-49CB7FA73084}"/>
              </a:ext>
            </a:extLst>
          </p:cNvPr>
          <p:cNvSpPr txBox="1"/>
          <p:nvPr>
            <p:custDataLst>
              <p:tags r:id="rId2"/>
            </p:custDataLst>
          </p:nvPr>
        </p:nvSpPr>
        <p:spPr>
          <a:xfrm>
            <a:off x="5749261" y="4320225"/>
            <a:ext cx="5692777" cy="1800548"/>
          </a:xfrm>
          <a:prstGeom prst="rect">
            <a:avLst/>
          </a:prstGeom>
          <a:noFill/>
        </p:spPr>
        <p:txBody>
          <a:bodyPr wrap="square" rtlCol="0">
            <a:noAutofit/>
          </a:bodyPr>
          <a:lstStyle>
            <a:defPPr>
              <a:defRPr lang="zh-CN"/>
            </a:defPPr>
            <a:lvl1pPr algn="ctr">
              <a:lnSpc>
                <a:spcPct val="200000"/>
              </a:lnSpc>
              <a:defRPr sz="1400">
                <a:latin typeface="Corbel" panose="020B0503020204020204" pitchFamily="34" charset="0"/>
                <a:ea typeface="方正告白情书_YS" panose="02010600010101010101" pitchFamily="2" charset="-128"/>
              </a:defRPr>
            </a:lvl1pPr>
          </a:lstStyle>
          <a:p>
            <a:pPr algn="l"/>
            <a:r>
              <a:rPr lang="en-US" altLang="zh-CN" sz="1600" dirty="0">
                <a:latin typeface="Times New Roman" panose="02020603050405020304" pitchFamily="18" charset="0"/>
                <a:ea typeface="+mn-ea"/>
                <a:cs typeface="Times New Roman" panose="02020603050405020304" pitchFamily="18" charset="0"/>
              </a:rPr>
              <a:t>Team ID:</a:t>
            </a:r>
            <a:r>
              <a:rPr lang="zh-CN" altLang="en-US" sz="1600" dirty="0">
                <a:latin typeface="Times New Roman" panose="02020603050405020304" pitchFamily="18" charset="0"/>
                <a:ea typeface="+mn-ea"/>
                <a:cs typeface="Times New Roman" panose="02020603050405020304" pitchFamily="18" charset="0"/>
              </a:rPr>
              <a:t> </a:t>
            </a:r>
            <a:r>
              <a:rPr lang="en-US" altLang="zh-CN" sz="1600" b="1" dirty="0">
                <a:latin typeface="Times New Roman" panose="02020603050405020304" pitchFamily="18" charset="0"/>
                <a:ea typeface="+mn-ea"/>
                <a:cs typeface="Times New Roman" panose="02020603050405020304" pitchFamily="18" charset="0"/>
              </a:rPr>
              <a:t>17</a:t>
            </a:r>
          </a:p>
          <a:p>
            <a:pPr algn="l"/>
            <a:r>
              <a:rPr lang="en-US" altLang="zh-CN" sz="1600" dirty="0">
                <a:latin typeface="Times New Roman" panose="02020603050405020304" pitchFamily="18" charset="0"/>
                <a:ea typeface="+mn-ea"/>
                <a:cs typeface="Times New Roman" panose="02020603050405020304" pitchFamily="18" charset="0"/>
              </a:rPr>
              <a:t>Members:  2021111945</a:t>
            </a:r>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2021112845</a:t>
            </a:r>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2021112810</a:t>
            </a:r>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2021110669</a:t>
            </a:r>
          </a:p>
          <a:p>
            <a:pPr algn="l"/>
            <a:r>
              <a:rPr lang="en-US" altLang="zh-CN" sz="1600" dirty="0">
                <a:latin typeface="Times New Roman" panose="02020603050405020304" pitchFamily="18" charset="0"/>
                <a:ea typeface="+mn-ea"/>
                <a:cs typeface="Times New Roman" panose="02020603050405020304" pitchFamily="18" charset="0"/>
              </a:rPr>
              <a:t>	2021112808 2021113278 2021111928 2021111933</a:t>
            </a:r>
            <a:r>
              <a:rPr lang="zh-CN" altLang="en-US" sz="1600" dirty="0">
                <a:latin typeface="Times New Roman" panose="02020603050405020304" pitchFamily="18" charset="0"/>
                <a:ea typeface="+mn-ea"/>
                <a:cs typeface="Times New Roman" panose="02020603050405020304" pitchFamily="18" charset="0"/>
              </a:rPr>
              <a:t> </a:t>
            </a:r>
            <a:endParaRPr lang="en-US" altLang="zh-CN" sz="1600" dirty="0">
              <a:latin typeface="Times New Roman" panose="02020603050405020304" pitchFamily="18" charset="0"/>
              <a:ea typeface="+mn-ea"/>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541037" y="540087"/>
            <a:ext cx="10440000" cy="5400000"/>
          </a:xfrm>
          <a:prstGeom prst="roundRect">
            <a:avLst>
              <a:gd name="adj" fmla="val 0"/>
            </a:avLst>
          </a:prstGeom>
          <a:solidFill>
            <a:schemeClr val="bg1">
              <a:alpha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charset="-122"/>
              <a:ea typeface="思源黑体 CN Light" panose="020B0300000000000000" charset="-122"/>
              <a:cs typeface="思源黑体 CN Light" panose="020B0300000000000000" charset="-122"/>
              <a:sym typeface="思源黑体 CN Light" panose="020B0300000000000000" charset="-122"/>
            </a:endParaRPr>
          </a:p>
        </p:txBody>
      </p:sp>
      <p:grpSp>
        <p:nvGrpSpPr>
          <p:cNvPr id="2" name="组合 1"/>
          <p:cNvGrpSpPr/>
          <p:nvPr/>
        </p:nvGrpSpPr>
        <p:grpSpPr>
          <a:xfrm>
            <a:off x="3060384" y="1678947"/>
            <a:ext cx="5701030" cy="2668883"/>
            <a:chOff x="3060383" y="1616982"/>
            <a:chExt cx="5701030" cy="2668883"/>
          </a:xfrm>
        </p:grpSpPr>
        <p:sp>
          <p:nvSpPr>
            <p:cNvPr id="3" name="椭圆 2"/>
            <p:cNvSpPr/>
            <p:nvPr/>
          </p:nvSpPr>
          <p:spPr>
            <a:xfrm>
              <a:off x="5181524" y="1616982"/>
              <a:ext cx="1159024" cy="1159024"/>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5592A"/>
                </a:solidFill>
                <a:latin typeface="思源黑体 CN Light" panose="020B0300000000000000" charset="-122"/>
                <a:ea typeface="思源黑体 CN Light" panose="020B0300000000000000" charset="-122"/>
                <a:cs typeface="思源黑体 CN Light" panose="020B0300000000000000" charset="-122"/>
              </a:endParaRPr>
            </a:p>
          </p:txBody>
        </p:sp>
        <p:sp>
          <p:nvSpPr>
            <p:cNvPr id="12" name="矩形 11"/>
            <p:cNvSpPr/>
            <p:nvPr/>
          </p:nvSpPr>
          <p:spPr>
            <a:xfrm>
              <a:off x="3060383" y="2932045"/>
              <a:ext cx="5701030" cy="1353820"/>
            </a:xfrm>
            <a:prstGeom prst="rect">
              <a:avLst/>
            </a:prstGeom>
            <a:noFill/>
          </p:spPr>
          <p:txBody>
            <a:bodyPr vert="horz" wrap="none" lIns="0" tIns="0" rIns="0" bIns="0" rtlCol="0">
              <a:spAutoFit/>
            </a:bodyPr>
            <a:lstStyle/>
            <a:p>
              <a:pPr algn="just"/>
              <a:r>
                <a:rPr lang="en-US" altLang="zh-CN" sz="2800" dirty="0">
                  <a:latin typeface="+mj-ea"/>
                  <a:ea typeface="+mj-ea"/>
                  <a:cs typeface="思源黑体 CN Light" panose="020B0300000000000000" charset="-122"/>
                  <a:sym typeface="+mn-ea"/>
                </a:rPr>
                <a:t>A brief description of the project</a:t>
              </a:r>
              <a:r>
                <a:rPr lang="en-US" altLang="zh-CN" sz="4400" dirty="0">
                  <a:latin typeface="+mj-ea"/>
                  <a:ea typeface="+mj-ea"/>
                  <a:cs typeface="思源黑体 CN Light" panose="020B0300000000000000" charset="-122"/>
                  <a:sym typeface="+mn-ea"/>
                </a:rPr>
                <a:t> </a:t>
              </a:r>
              <a:endParaRPr lang="en-US" altLang="zh-CN" sz="4400" b="0" spc="0" dirty="0">
                <a:latin typeface="+mj-ea"/>
                <a:ea typeface="+mj-ea"/>
                <a:cs typeface="思源黑体 CN Light" panose="020B0300000000000000" charset="-122"/>
              </a:endParaRPr>
            </a:p>
            <a:p>
              <a:pPr algn="just"/>
              <a:endParaRPr lang="zh-CN" altLang="en-US" sz="4400" spc="300" dirty="0">
                <a:latin typeface="+mj-ea"/>
                <a:ea typeface="+mj-ea"/>
                <a:cs typeface="思源黑体 CN Light" panose="020B0300000000000000" charset="-122"/>
              </a:endParaRPr>
            </a:p>
          </p:txBody>
        </p:sp>
        <p:sp>
          <p:nvSpPr>
            <p:cNvPr id="15" name="矩形 14"/>
            <p:cNvSpPr/>
            <p:nvPr/>
          </p:nvSpPr>
          <p:spPr>
            <a:xfrm>
              <a:off x="5179073" y="1734829"/>
              <a:ext cx="1163927" cy="923330"/>
            </a:xfrm>
            <a:prstGeom prst="rect">
              <a:avLst/>
            </a:prstGeom>
            <a:noFill/>
            <a:ln>
              <a:noFill/>
            </a:ln>
          </p:spPr>
          <p:txBody>
            <a:bodyPr wrap="square" rtlCol="0">
              <a:spAutoFit/>
            </a:bodyPr>
            <a:lstStyle/>
            <a:p>
              <a:pPr algn="ctr"/>
              <a:r>
                <a:rPr lang="en-US" altLang="zh-CN" sz="5400" dirty="0">
                  <a:solidFill>
                    <a:schemeClr val="bg1"/>
                  </a:solidFill>
                  <a:latin typeface="+mj-ea"/>
                  <a:ea typeface="+mj-ea"/>
                  <a:cs typeface="思源黑体 CN Light" panose="020B0300000000000000" charset="-122"/>
                </a:rPr>
                <a:t>01</a:t>
              </a:r>
            </a:p>
          </p:txBody>
        </p:sp>
        <p:cxnSp>
          <p:nvCxnSpPr>
            <p:cNvPr id="4" name="直接连接符 3"/>
            <p:cNvCxnSpPr/>
            <p:nvPr/>
          </p:nvCxnSpPr>
          <p:spPr>
            <a:xfrm>
              <a:off x="5310980" y="3649445"/>
              <a:ext cx="900114" cy="0"/>
            </a:xfrm>
            <a:prstGeom prst="line">
              <a:avLst/>
            </a:prstGeom>
            <a:ln w="254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74632" y="167764"/>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5535295" cy="521970"/>
          </a:xfrm>
          <a:prstGeom prst="rect">
            <a:avLst/>
          </a:prstGeom>
        </p:spPr>
        <p:txBody>
          <a:bodyPr wrap="none">
            <a:spAutoFit/>
          </a:bodyPr>
          <a:lstStyle/>
          <a:p>
            <a:r>
              <a:rPr lang="en-US" altLang="zh-CN" sz="2800" dirty="0">
                <a:latin typeface="+mj-ea"/>
                <a:ea typeface="+mj-ea"/>
                <a:cs typeface="思源黑体 CN Light" panose="020B0300000000000000" charset="-122"/>
              </a:rPr>
              <a:t>Three issues we initially choose</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2" name="文本框 1"/>
          <p:cNvSpPr txBox="1"/>
          <p:nvPr/>
        </p:nvSpPr>
        <p:spPr>
          <a:xfrm>
            <a:off x="720725" y="1307397"/>
            <a:ext cx="9554845" cy="1478915"/>
          </a:xfrm>
          <a:prstGeom prst="rect">
            <a:avLst/>
          </a:prstGeom>
          <a:noFill/>
        </p:spPr>
        <p:txBody>
          <a:bodyPr wrap="square" rtlCol="0">
            <a:noAutofit/>
          </a:bodyPr>
          <a:lstStyle/>
          <a:p>
            <a:pPr>
              <a:lnSpc>
                <a:spcPct val="150000"/>
              </a:lnSpc>
            </a:pPr>
            <a:r>
              <a:rPr lang="zh-CN" altLang="en-US" sz="2000" dirty="0"/>
              <a:t>1. Support psort filters when ingesting into Timesketch</a:t>
            </a:r>
          </a:p>
          <a:p>
            <a:pPr>
              <a:lnSpc>
                <a:spcPct val="150000"/>
              </a:lnSpc>
            </a:pPr>
            <a:r>
              <a:rPr lang="zh-CN" altLang="en-US" sz="2000" dirty="0"/>
              <a:t>2. Deploy script should start containers</a:t>
            </a:r>
          </a:p>
          <a:p>
            <a:pPr>
              <a:lnSpc>
                <a:spcPct val="150000"/>
              </a:lnSpc>
            </a:pPr>
            <a:r>
              <a:rPr lang="zh-CN" altLang="en-US" sz="2000" dirty="0"/>
              <a:t>3. Keyboard shortcuts for timeline navigation</a:t>
            </a:r>
          </a:p>
        </p:txBody>
      </p:sp>
      <p:pic>
        <p:nvPicPr>
          <p:cNvPr id="4" name="图片 3"/>
          <p:cNvPicPr>
            <a:picLocks noChangeAspect="1"/>
          </p:cNvPicPr>
          <p:nvPr>
            <p:custDataLst>
              <p:tags r:id="rId2"/>
            </p:custDataLst>
          </p:nvPr>
        </p:nvPicPr>
        <p:blipFill rotWithShape="1">
          <a:blip r:embed="rId7"/>
          <a:srcRect l="4680" t="7405" r="13497" b="8687"/>
          <a:stretch/>
        </p:blipFill>
        <p:spPr>
          <a:xfrm>
            <a:off x="829078" y="2852944"/>
            <a:ext cx="8892465" cy="695325"/>
          </a:xfrm>
          <a:prstGeom prst="rect">
            <a:avLst/>
          </a:prstGeom>
        </p:spPr>
      </p:pic>
      <p:pic>
        <p:nvPicPr>
          <p:cNvPr id="7" name="图片 6"/>
          <p:cNvPicPr>
            <a:picLocks noChangeAspect="1"/>
          </p:cNvPicPr>
          <p:nvPr>
            <p:custDataLst>
              <p:tags r:id="rId3"/>
            </p:custDataLst>
          </p:nvPr>
        </p:nvPicPr>
        <p:blipFill rotWithShape="1">
          <a:blip r:embed="rId8"/>
          <a:srcRect l="1029" t="-2223" b="-1"/>
          <a:stretch/>
        </p:blipFill>
        <p:spPr>
          <a:xfrm>
            <a:off x="802715" y="3709151"/>
            <a:ext cx="8761438" cy="695325"/>
          </a:xfrm>
          <a:prstGeom prst="rect">
            <a:avLst/>
          </a:prstGeom>
        </p:spPr>
      </p:pic>
      <p:pic>
        <p:nvPicPr>
          <p:cNvPr id="8" name="图片 7"/>
          <p:cNvPicPr>
            <a:picLocks noChangeAspect="1"/>
          </p:cNvPicPr>
          <p:nvPr>
            <p:custDataLst>
              <p:tags r:id="rId4"/>
            </p:custDataLst>
          </p:nvPr>
        </p:nvPicPr>
        <p:blipFill rotWithShape="1">
          <a:blip r:embed="rId9"/>
          <a:srcRect t="1" b="8554"/>
          <a:stretch/>
        </p:blipFill>
        <p:spPr>
          <a:xfrm>
            <a:off x="745180" y="4584499"/>
            <a:ext cx="7896225" cy="6358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74632" y="167764"/>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5034280" cy="521970"/>
          </a:xfrm>
          <a:prstGeom prst="rect">
            <a:avLst/>
          </a:prstGeom>
        </p:spPr>
        <p:txBody>
          <a:bodyPr wrap="none">
            <a:spAutoFit/>
          </a:bodyPr>
          <a:lstStyle/>
          <a:p>
            <a:r>
              <a:rPr lang="en-US" altLang="zh-CN" sz="2800" dirty="0">
                <a:latin typeface="+mj-ea"/>
                <a:ea typeface="+mj-ea"/>
                <a:cs typeface="思源黑体 CN Light" panose="020B0300000000000000" charset="-122"/>
              </a:rPr>
              <a:t>How we choose these issues</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3" name="文本框 2"/>
          <p:cNvSpPr txBox="1"/>
          <p:nvPr>
            <p:custDataLst>
              <p:tags r:id="rId2"/>
            </p:custDataLst>
          </p:nvPr>
        </p:nvSpPr>
        <p:spPr>
          <a:xfrm>
            <a:off x="774072" y="1799745"/>
            <a:ext cx="9973929" cy="2880684"/>
          </a:xfrm>
          <a:prstGeom prst="rect">
            <a:avLst/>
          </a:prstGeom>
          <a:noFill/>
        </p:spPr>
        <p:txBody>
          <a:bodyPr wrap="square" rtlCol="0">
            <a:noAutofit/>
          </a:bodyPr>
          <a:lstStyle/>
          <a:p>
            <a:pPr algn="just">
              <a:lnSpc>
                <a:spcPct val="150000"/>
              </a:lnSpc>
              <a:spcAft>
                <a:spcPts val="1200"/>
              </a:spcAft>
            </a:pPr>
            <a:r>
              <a:rPr lang="zh-CN" altLang="en-US" sz="2000" dirty="0"/>
              <a:t>The </a:t>
            </a:r>
            <a:r>
              <a:rPr lang="zh-CN" altLang="en-US" sz="2000" b="1" u="sng" dirty="0"/>
              <a:t>main factors</a:t>
            </a:r>
            <a:r>
              <a:rPr lang="zh-CN" altLang="en-US" sz="2000" b="1" dirty="0"/>
              <a:t> </a:t>
            </a:r>
            <a:r>
              <a:rPr lang="zh-CN" altLang="en-US" sz="2000" dirty="0"/>
              <a:t>we consider in our selection are the</a:t>
            </a:r>
            <a:r>
              <a:rPr lang="en-US" altLang="zh-CN" sz="2000" dirty="0"/>
              <a:t> </a:t>
            </a:r>
            <a:r>
              <a:rPr lang="zh-CN" altLang="en-US" sz="2000" dirty="0"/>
              <a:t>importance</a:t>
            </a:r>
            <a:r>
              <a:rPr lang="en-US" altLang="zh-CN" sz="2000" dirty="0"/>
              <a:t>, </a:t>
            </a:r>
            <a:r>
              <a:rPr lang="zh-CN" altLang="en-US" sz="2000" dirty="0"/>
              <a:t>feasibility and difficulty of the </a:t>
            </a:r>
            <a:r>
              <a:rPr lang="en-US" altLang="zh-CN" sz="2000" dirty="0"/>
              <a:t>issue</a:t>
            </a:r>
            <a:r>
              <a:rPr lang="zh-CN" altLang="en-US" sz="2000" dirty="0"/>
              <a:t>.</a:t>
            </a:r>
            <a:endParaRPr lang="en-US" sz="2000" dirty="0"/>
          </a:p>
          <a:p>
            <a:pPr algn="just">
              <a:lnSpc>
                <a:spcPct val="150000"/>
              </a:lnSpc>
              <a:spcAft>
                <a:spcPts val="1200"/>
              </a:spcAft>
            </a:pPr>
            <a:r>
              <a:rPr sz="2000" dirty="0"/>
              <a:t>We make full </a:t>
            </a:r>
            <a:r>
              <a:rPr sz="2000" b="1" u="sng" dirty="0"/>
              <a:t>use of labels</a:t>
            </a:r>
            <a:r>
              <a:rPr sz="2000" b="1" dirty="0"/>
              <a:t> </a:t>
            </a:r>
            <a:r>
              <a:rPr sz="2000" dirty="0"/>
              <a:t>to </a:t>
            </a:r>
            <a:r>
              <a:rPr lang="en-US" sz="2000" dirty="0"/>
              <a:t>help</a:t>
            </a:r>
            <a:r>
              <a:rPr sz="2000" dirty="0"/>
              <a:t> our choices</a:t>
            </a:r>
            <a:r>
              <a:rPr lang="en-US" sz="2000" dirty="0"/>
              <a:t> to filter out some of the less important or not feasible issues.</a:t>
            </a:r>
          </a:p>
          <a:p>
            <a:pPr algn="just">
              <a:lnSpc>
                <a:spcPct val="150000"/>
              </a:lnSpc>
              <a:spcAft>
                <a:spcPts val="1200"/>
              </a:spcAft>
            </a:pPr>
            <a:r>
              <a:rPr lang="en-US" altLang="zh-CN" sz="2000" dirty="0"/>
              <a:t>Then we click on the link and analyze it.</a:t>
            </a:r>
          </a:p>
          <a:p>
            <a:endParaRPr lang="en-US" sz="2000" dirty="0"/>
          </a:p>
          <a:p>
            <a:endParaRPr lang="en-US" sz="2000" dirty="0"/>
          </a:p>
        </p:txBody>
      </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74632" y="167764"/>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6261735" cy="521970"/>
          </a:xfrm>
          <a:prstGeom prst="rect">
            <a:avLst/>
          </a:prstGeom>
        </p:spPr>
        <p:txBody>
          <a:bodyPr wrap="none">
            <a:spAutoFit/>
          </a:bodyPr>
          <a:lstStyle/>
          <a:p>
            <a:r>
              <a:rPr lang="en-US" altLang="zh-CN" sz="2800" dirty="0">
                <a:latin typeface="+mj-ea"/>
                <a:ea typeface="+mj-ea"/>
                <a:cs typeface="思源黑体 CN Light" panose="020B0300000000000000" charset="-122"/>
              </a:rPr>
              <a:t>The issue that we need to work on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2" name="文本框 1"/>
          <p:cNvSpPr txBox="1"/>
          <p:nvPr/>
        </p:nvSpPr>
        <p:spPr>
          <a:xfrm>
            <a:off x="816610" y="1799590"/>
            <a:ext cx="9554845" cy="1478915"/>
          </a:xfrm>
          <a:prstGeom prst="rect">
            <a:avLst/>
          </a:prstGeom>
          <a:noFill/>
        </p:spPr>
        <p:txBody>
          <a:bodyPr wrap="square" rtlCol="0">
            <a:noAutofit/>
          </a:bodyPr>
          <a:lstStyle/>
          <a:p>
            <a:endParaRPr lang="zh-CN" altLang="en-US" sz="2000"/>
          </a:p>
        </p:txBody>
      </p:sp>
      <p:pic>
        <p:nvPicPr>
          <p:cNvPr id="3" name="图片 2"/>
          <p:cNvPicPr>
            <a:picLocks noChangeAspect="1"/>
          </p:cNvPicPr>
          <p:nvPr>
            <p:custDataLst>
              <p:tags r:id="rId2"/>
            </p:custDataLst>
          </p:nvPr>
        </p:nvPicPr>
        <p:blipFill>
          <a:blip r:embed="rId7"/>
          <a:stretch>
            <a:fillRect/>
          </a:stretch>
        </p:blipFill>
        <p:spPr>
          <a:xfrm>
            <a:off x="360680" y="2879725"/>
            <a:ext cx="4000500" cy="1171575"/>
          </a:xfrm>
          <a:prstGeom prst="rect">
            <a:avLst/>
          </a:prstGeom>
        </p:spPr>
      </p:pic>
      <p:pic>
        <p:nvPicPr>
          <p:cNvPr id="7" name="图片 6"/>
          <p:cNvPicPr>
            <a:picLocks noChangeAspect="1"/>
          </p:cNvPicPr>
          <p:nvPr>
            <p:custDataLst>
              <p:tags r:id="rId3"/>
            </p:custDataLst>
          </p:nvPr>
        </p:nvPicPr>
        <p:blipFill>
          <a:blip r:embed="rId8"/>
          <a:stretch>
            <a:fillRect/>
          </a:stretch>
        </p:blipFill>
        <p:spPr>
          <a:xfrm>
            <a:off x="180340" y="1619885"/>
            <a:ext cx="9772650" cy="1133475"/>
          </a:xfrm>
          <a:prstGeom prst="rect">
            <a:avLst/>
          </a:prstGeom>
        </p:spPr>
      </p:pic>
      <p:pic>
        <p:nvPicPr>
          <p:cNvPr id="8" name="图片 7"/>
          <p:cNvPicPr>
            <a:picLocks noChangeAspect="1"/>
          </p:cNvPicPr>
          <p:nvPr>
            <p:custDataLst>
              <p:tags r:id="rId4"/>
            </p:custDataLst>
          </p:nvPr>
        </p:nvPicPr>
        <p:blipFill>
          <a:blip r:embed="rId9"/>
          <a:stretch>
            <a:fillRect/>
          </a:stretch>
        </p:blipFill>
        <p:spPr>
          <a:xfrm>
            <a:off x="9486900" y="1858010"/>
            <a:ext cx="1847850" cy="8953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flipV="1">
            <a:off x="174632" y="179829"/>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2" name="文本框 1"/>
          <p:cNvSpPr txBox="1"/>
          <p:nvPr/>
        </p:nvSpPr>
        <p:spPr>
          <a:xfrm>
            <a:off x="816610" y="1799590"/>
            <a:ext cx="9554845" cy="1478915"/>
          </a:xfrm>
          <a:prstGeom prst="rect">
            <a:avLst/>
          </a:prstGeom>
          <a:noFill/>
        </p:spPr>
        <p:txBody>
          <a:bodyPr wrap="square" rtlCol="0">
            <a:noAutofit/>
          </a:bodyPr>
          <a:lstStyle/>
          <a:p>
            <a:endParaRPr lang="zh-CN" altLang="en-US" sz="2000"/>
          </a:p>
        </p:txBody>
      </p:sp>
      <p:sp>
        <p:nvSpPr>
          <p:cNvPr id="9" name="文本框 8"/>
          <p:cNvSpPr txBox="1"/>
          <p:nvPr>
            <p:custDataLst>
              <p:tags r:id="rId2"/>
            </p:custDataLst>
          </p:nvPr>
        </p:nvSpPr>
        <p:spPr>
          <a:xfrm>
            <a:off x="654360" y="1619880"/>
            <a:ext cx="10213353" cy="3960506"/>
          </a:xfrm>
          <a:prstGeom prst="rect">
            <a:avLst/>
          </a:prstGeom>
          <a:noFill/>
        </p:spPr>
        <p:txBody>
          <a:bodyPr wrap="square" rtlCol="0">
            <a:noAutofit/>
          </a:bodyPr>
          <a:lstStyle/>
          <a:p>
            <a:pPr indent="457200" algn="just">
              <a:lnSpc>
                <a:spcPct val="150000"/>
              </a:lnSpc>
              <a:spcAft>
                <a:spcPts val="1200"/>
              </a:spcAft>
            </a:pPr>
            <a:r>
              <a:rPr lang="en-US" sz="2000" dirty="0"/>
              <a:t>Some hosts produce very </a:t>
            </a:r>
            <a:r>
              <a:rPr lang="en-US" sz="2000" b="1" dirty="0"/>
              <a:t>large</a:t>
            </a:r>
            <a:r>
              <a:rPr lang="en-US" sz="2000" dirty="0"/>
              <a:t> </a:t>
            </a:r>
            <a:r>
              <a:rPr lang="en-US" sz="2000" dirty="0" err="1"/>
              <a:t>plaso</a:t>
            </a:r>
            <a:r>
              <a:rPr lang="en-US" sz="2000" dirty="0"/>
              <a:t> data sets.</a:t>
            </a:r>
          </a:p>
          <a:p>
            <a:pPr indent="457200" algn="just">
              <a:lnSpc>
                <a:spcPct val="150000"/>
              </a:lnSpc>
              <a:spcAft>
                <a:spcPts val="1200"/>
              </a:spcAft>
            </a:pPr>
            <a:r>
              <a:rPr lang="en-US" sz="2000" dirty="0"/>
              <a:t>Also, the majority of parsed events from the DC are Windows event logs. Most of the time we only care about the Creation Time events. </a:t>
            </a:r>
          </a:p>
          <a:p>
            <a:pPr indent="457200" algn="just">
              <a:lnSpc>
                <a:spcPct val="150000"/>
              </a:lnSpc>
              <a:spcAft>
                <a:spcPts val="1200"/>
              </a:spcAft>
            </a:pPr>
            <a:r>
              <a:rPr lang="en-US" sz="2000" dirty="0"/>
              <a:t>The author of the issue have a </a:t>
            </a:r>
            <a:r>
              <a:rPr lang="en-US" sz="2000" b="1" u="sng" dirty="0" err="1">
                <a:solidFill>
                  <a:srgbClr val="FF0000"/>
                </a:solidFill>
              </a:rPr>
              <a:t>psort</a:t>
            </a:r>
            <a:r>
              <a:rPr lang="en-US" sz="2000" b="1" u="sng" dirty="0">
                <a:solidFill>
                  <a:srgbClr val="FF0000"/>
                </a:solidFill>
              </a:rPr>
              <a:t> filter</a:t>
            </a:r>
            <a:r>
              <a:rPr lang="en-US" sz="2000" b="1" dirty="0">
                <a:solidFill>
                  <a:srgbClr val="FF0000"/>
                </a:solidFill>
              </a:rPr>
              <a:t> </a:t>
            </a:r>
            <a:r>
              <a:rPr lang="en-US" sz="2000" dirty="0"/>
              <a:t>he can use that will output just the Windows event log Creation events and also filter to a time range of interest. </a:t>
            </a:r>
          </a:p>
          <a:p>
            <a:pPr indent="457200" algn="just">
              <a:lnSpc>
                <a:spcPct val="150000"/>
              </a:lnSpc>
              <a:spcAft>
                <a:spcPts val="1200"/>
              </a:spcAft>
            </a:pPr>
            <a:r>
              <a:rPr lang="en-US" altLang="zh-CN" sz="2000" dirty="0"/>
              <a:t>However, he doesn't know of a way to do an equivalent filter when importing into </a:t>
            </a:r>
            <a:r>
              <a:rPr lang="en-US" altLang="zh-CN" sz="2000" dirty="0" err="1"/>
              <a:t>Timesketch</a:t>
            </a:r>
            <a:r>
              <a:rPr lang="en-US" altLang="zh-CN" sz="2000" dirty="0"/>
              <a:t>.</a:t>
            </a:r>
          </a:p>
          <a:p>
            <a:pPr indent="457200"/>
            <a:endParaRPr lang="en-US" sz="2000" dirty="0"/>
          </a:p>
          <a:p>
            <a:endParaRPr lang="en-US" sz="2000" dirty="0"/>
          </a:p>
          <a:p>
            <a:endParaRPr lang="en-US" sz="2000" dirty="0"/>
          </a:p>
        </p:txBody>
      </p:sp>
      <p:sp>
        <p:nvSpPr>
          <p:cNvPr id="11" name="矩形 10"/>
          <p:cNvSpPr/>
          <p:nvPr>
            <p:custDataLst>
              <p:tags r:id="rId3"/>
            </p:custDataLst>
          </p:nvPr>
        </p:nvSpPr>
        <p:spPr>
          <a:xfrm>
            <a:off x="1260569" y="522195"/>
            <a:ext cx="481965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description of the problem </a:t>
            </a:r>
          </a:p>
        </p:txBody>
      </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flipV="1">
            <a:off x="174632" y="179829"/>
            <a:ext cx="11160000" cy="6120000"/>
          </a:xfrm>
          <a:prstGeom prst="rect">
            <a:avLst/>
          </a:prstGeom>
          <a:solidFill>
            <a:schemeClr val="bg1"/>
          </a:solidFill>
          <a:ln w="1270">
            <a:noFill/>
          </a:ln>
          <a:effectLst>
            <a:outerShdw blurRad="63500" sx="101000" sy="101000" algn="ctr" rotWithShape="0">
              <a:schemeClr val="accent1">
                <a:lumMod val="20000"/>
                <a:lumOff val="8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Light" panose="020B0300000000000000" charset="-122"/>
              <a:ea typeface="思源黑体 CN Light" panose="020B0300000000000000" charset="-122"/>
              <a:cs typeface="思源黑体 CN Light" panose="020B0300000000000000" charset="-122"/>
            </a:endParaRPr>
          </a:p>
        </p:txBody>
      </p:sp>
      <p:sp>
        <p:nvSpPr>
          <p:cNvPr id="37" name="矩形 36"/>
          <p:cNvSpPr/>
          <p:nvPr/>
        </p:nvSpPr>
        <p:spPr>
          <a:xfrm>
            <a:off x="1160874" y="552040"/>
            <a:ext cx="39878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  </a:t>
            </a:r>
          </a:p>
        </p:txBody>
      </p:sp>
      <p:sp>
        <p:nvSpPr>
          <p:cNvPr id="5" name="Freeform 5"/>
          <p:cNvSpPr/>
          <p:nvPr/>
        </p:nvSpPr>
        <p:spPr bwMode="auto">
          <a:xfrm>
            <a:off x="408489" y="522089"/>
            <a:ext cx="806054" cy="583122"/>
          </a:xfrm>
          <a:custGeom>
            <a:avLst/>
            <a:gdLst>
              <a:gd name="T0" fmla="*/ 65 w 140"/>
              <a:gd name="T1" fmla="*/ 47 h 148"/>
              <a:gd name="T2" fmla="*/ 0 w 140"/>
              <a:gd name="T3" fmla="*/ 47 h 148"/>
              <a:gd name="T4" fmla="*/ 23 w 140"/>
              <a:gd name="T5" fmla="*/ 74 h 148"/>
              <a:gd name="T6" fmla="*/ 1 w 140"/>
              <a:gd name="T7" fmla="*/ 101 h 148"/>
              <a:gd name="T8" fmla="*/ 65 w 140"/>
              <a:gd name="T9" fmla="*/ 101 h 148"/>
              <a:gd name="T10" fmla="*/ 65 w 140"/>
              <a:gd name="T11" fmla="*/ 148 h 148"/>
              <a:gd name="T12" fmla="*/ 140 w 140"/>
              <a:gd name="T13" fmla="*/ 75 h 148"/>
              <a:gd name="T14" fmla="*/ 65 w 140"/>
              <a:gd name="T15" fmla="*/ 0 h 148"/>
              <a:gd name="T16" fmla="*/ 65 w 140"/>
              <a:gd name="T17" fmla="*/ 4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48">
                <a:moveTo>
                  <a:pt x="65" y="47"/>
                </a:moveTo>
                <a:lnTo>
                  <a:pt x="0" y="47"/>
                </a:lnTo>
                <a:lnTo>
                  <a:pt x="23" y="74"/>
                </a:lnTo>
                <a:lnTo>
                  <a:pt x="1" y="101"/>
                </a:lnTo>
                <a:lnTo>
                  <a:pt x="65" y="101"/>
                </a:lnTo>
                <a:lnTo>
                  <a:pt x="65" y="148"/>
                </a:lnTo>
                <a:cubicBezTo>
                  <a:pt x="69" y="146"/>
                  <a:pt x="140" y="75"/>
                  <a:pt x="140" y="75"/>
                </a:cubicBezTo>
                <a:cubicBezTo>
                  <a:pt x="140" y="70"/>
                  <a:pt x="71" y="2"/>
                  <a:pt x="65" y="0"/>
                </a:cubicBezTo>
                <a:lnTo>
                  <a:pt x="65" y="47"/>
                </a:lnTo>
                <a:close/>
              </a:path>
            </a:pathLst>
          </a:custGeom>
          <a:solidFill>
            <a:schemeClr val="accent1"/>
          </a:solidFill>
          <a:ln>
            <a:noFill/>
          </a:ln>
        </p:spPr>
        <p:txBody>
          <a:bodyPr vert="horz" wrap="square" lIns="91440" tIns="45720" rIns="91440" bIns="45720" numCol="1" anchor="t" anchorCtr="0" compatLnSpc="1"/>
          <a:lstStyle/>
          <a:p>
            <a:endParaRPr lang="zh-CN" altLang="en-US">
              <a:cs typeface="思源黑体 CN Light" panose="020B0300000000000000" charset="-122"/>
            </a:endParaRPr>
          </a:p>
        </p:txBody>
      </p:sp>
      <p:sp>
        <p:nvSpPr>
          <p:cNvPr id="2" name="文本框 1"/>
          <p:cNvSpPr txBox="1"/>
          <p:nvPr/>
        </p:nvSpPr>
        <p:spPr>
          <a:xfrm>
            <a:off x="816610" y="1799590"/>
            <a:ext cx="9554845" cy="1478915"/>
          </a:xfrm>
          <a:prstGeom prst="rect">
            <a:avLst/>
          </a:prstGeom>
          <a:noFill/>
        </p:spPr>
        <p:txBody>
          <a:bodyPr wrap="square" rtlCol="0">
            <a:noAutofit/>
          </a:bodyPr>
          <a:lstStyle/>
          <a:p>
            <a:endParaRPr lang="zh-CN" altLang="en-US" sz="2000"/>
          </a:p>
        </p:txBody>
      </p:sp>
      <p:sp>
        <p:nvSpPr>
          <p:cNvPr id="9" name="文本框 8"/>
          <p:cNvSpPr txBox="1"/>
          <p:nvPr>
            <p:custDataLst>
              <p:tags r:id="rId2"/>
            </p:custDataLst>
          </p:nvPr>
        </p:nvSpPr>
        <p:spPr>
          <a:xfrm>
            <a:off x="977209" y="2159949"/>
            <a:ext cx="9554845" cy="2880368"/>
          </a:xfrm>
          <a:prstGeom prst="rect">
            <a:avLst/>
          </a:prstGeom>
          <a:noFill/>
        </p:spPr>
        <p:txBody>
          <a:bodyPr wrap="square" rtlCol="0">
            <a:noAutofit/>
          </a:bodyPr>
          <a:lstStyle/>
          <a:p>
            <a:pPr indent="457200" algn="just">
              <a:lnSpc>
                <a:spcPct val="150000"/>
              </a:lnSpc>
              <a:spcAft>
                <a:spcPts val="1200"/>
              </a:spcAft>
            </a:pPr>
            <a:r>
              <a:rPr lang="en-US" sz="2000" dirty="0"/>
              <a:t>We aim to modify the source code of the </a:t>
            </a:r>
            <a:r>
              <a:rPr lang="en-US" sz="2000" dirty="0" err="1"/>
              <a:t>Timesketch</a:t>
            </a:r>
            <a:r>
              <a:rPr lang="en-US" sz="2000" dirty="0"/>
              <a:t> importer to </a:t>
            </a:r>
            <a:r>
              <a:rPr lang="en-US" sz="2000" b="1" dirty="0">
                <a:solidFill>
                  <a:srgbClr val="FF0000"/>
                </a:solidFill>
              </a:rPr>
              <a:t>add support for </a:t>
            </a:r>
            <a:r>
              <a:rPr lang="en-US" sz="2000" b="1" dirty="0" err="1">
                <a:solidFill>
                  <a:srgbClr val="FF0000"/>
                </a:solidFill>
              </a:rPr>
              <a:t>psort</a:t>
            </a:r>
            <a:r>
              <a:rPr lang="en-US" sz="2000" b="1" dirty="0">
                <a:solidFill>
                  <a:srgbClr val="FF0000"/>
                </a:solidFill>
              </a:rPr>
              <a:t> filters</a:t>
            </a:r>
            <a:r>
              <a:rPr lang="en-US" sz="2000" dirty="0"/>
              <a:t>, which mainly involves the parts of the code that import and filter functions. We want to add </a:t>
            </a:r>
            <a:r>
              <a:rPr lang="en-US" sz="2000" b="1" dirty="0"/>
              <a:t>support for </a:t>
            </a:r>
            <a:r>
              <a:rPr lang="en-US" sz="2000" b="1" dirty="0" err="1"/>
              <a:t>psort</a:t>
            </a:r>
            <a:r>
              <a:rPr lang="en-US" sz="2000" b="1" dirty="0"/>
              <a:t> filters</a:t>
            </a:r>
            <a:r>
              <a:rPr lang="en-US" sz="2000" dirty="0"/>
              <a:t>. </a:t>
            </a:r>
          </a:p>
          <a:p>
            <a:pPr indent="457200" algn="just">
              <a:lnSpc>
                <a:spcPct val="150000"/>
              </a:lnSpc>
              <a:spcAft>
                <a:spcPts val="1200"/>
              </a:spcAft>
            </a:pPr>
            <a:r>
              <a:rPr lang="en-US" sz="2000" dirty="0"/>
              <a:t>And this may include parsing and applying </a:t>
            </a:r>
            <a:r>
              <a:rPr lang="en-US" sz="2000" dirty="0" err="1"/>
              <a:t>psort</a:t>
            </a:r>
            <a:r>
              <a:rPr lang="en-US" sz="2000" dirty="0"/>
              <a:t> filter expressions, filtering unnecessary events, and retaining only those that match the criteria.</a:t>
            </a:r>
          </a:p>
        </p:txBody>
      </p:sp>
      <p:sp>
        <p:nvSpPr>
          <p:cNvPr id="11" name="矩形 10"/>
          <p:cNvSpPr/>
          <p:nvPr>
            <p:custDataLst>
              <p:tags r:id="rId3"/>
            </p:custDataLst>
          </p:nvPr>
        </p:nvSpPr>
        <p:spPr>
          <a:xfrm>
            <a:off x="1260569" y="522195"/>
            <a:ext cx="3175000" cy="521970"/>
          </a:xfrm>
          <a:prstGeom prst="rect">
            <a:avLst/>
          </a:prstGeom>
        </p:spPr>
        <p:txBody>
          <a:bodyPr wrap="none">
            <a:spAutoFit/>
          </a:bodyPr>
          <a:lstStyle/>
          <a:p>
            <a:pPr algn="l"/>
            <a:r>
              <a:rPr lang="en-US" altLang="zh-CN" sz="2800" dirty="0">
                <a:latin typeface="+mj-ea"/>
                <a:ea typeface="+mj-ea"/>
                <a:cs typeface="思源黑体 CN Light" panose="020B0300000000000000" charset="-122"/>
              </a:rPr>
              <a:t>Our brief solution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541037" y="540087"/>
            <a:ext cx="10440000" cy="5400000"/>
          </a:xfrm>
          <a:prstGeom prst="roundRect">
            <a:avLst>
              <a:gd name="adj" fmla="val 0"/>
            </a:avLst>
          </a:prstGeom>
          <a:solidFill>
            <a:schemeClr val="bg1">
              <a:alpha val="8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charset="-122"/>
              <a:ea typeface="思源黑体 CN Light" panose="020B0300000000000000" charset="-122"/>
              <a:cs typeface="思源黑体 CN Light" panose="020B0300000000000000" charset="-122"/>
              <a:sym typeface="思源黑体 CN Light" panose="020B0300000000000000" charset="-122"/>
            </a:endParaRPr>
          </a:p>
        </p:txBody>
      </p:sp>
      <p:grpSp>
        <p:nvGrpSpPr>
          <p:cNvPr id="2" name="组合 1"/>
          <p:cNvGrpSpPr/>
          <p:nvPr/>
        </p:nvGrpSpPr>
        <p:grpSpPr>
          <a:xfrm>
            <a:off x="5178743" y="1678947"/>
            <a:ext cx="1164258" cy="2586333"/>
            <a:chOff x="5178742" y="1616982"/>
            <a:chExt cx="1164258" cy="2586333"/>
          </a:xfrm>
        </p:grpSpPr>
        <p:sp>
          <p:nvSpPr>
            <p:cNvPr id="3" name="椭圆 2"/>
            <p:cNvSpPr/>
            <p:nvPr/>
          </p:nvSpPr>
          <p:spPr>
            <a:xfrm>
              <a:off x="5181524" y="1616982"/>
              <a:ext cx="1159024" cy="1159024"/>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5592A"/>
                </a:solidFill>
                <a:latin typeface="思源黑体 CN Light" panose="020B0300000000000000" charset="-122"/>
                <a:ea typeface="思源黑体 CN Light" panose="020B0300000000000000" charset="-122"/>
                <a:cs typeface="思源黑体 CN Light" panose="020B0300000000000000" charset="-122"/>
              </a:endParaRPr>
            </a:p>
          </p:txBody>
        </p:sp>
        <p:sp>
          <p:nvSpPr>
            <p:cNvPr id="12" name="矩形 11"/>
            <p:cNvSpPr/>
            <p:nvPr/>
          </p:nvSpPr>
          <p:spPr>
            <a:xfrm>
              <a:off x="5178742" y="3095875"/>
              <a:ext cx="1155700" cy="1107440"/>
            </a:xfrm>
            <a:prstGeom prst="rect">
              <a:avLst/>
            </a:prstGeom>
            <a:noFill/>
          </p:spPr>
          <p:txBody>
            <a:bodyPr vert="horz" wrap="none" lIns="0" tIns="0" rIns="0" bIns="0" rtlCol="0">
              <a:spAutoFit/>
            </a:bodyPr>
            <a:lstStyle/>
            <a:p>
              <a:pPr algn="just"/>
              <a:r>
                <a:rPr lang="en-US" altLang="zh-CN" sz="2800" dirty="0">
                  <a:latin typeface="+mj-ea"/>
                  <a:ea typeface="+mj-ea"/>
                  <a:cs typeface="思源黑体 CN Light" panose="020B0300000000000000" charset="-122"/>
                  <a:sym typeface="+mn-ea"/>
                </a:rPr>
                <a:t>Details</a:t>
              </a:r>
              <a:endParaRPr lang="en-US" altLang="zh-CN" sz="4400" b="0" spc="0" dirty="0">
                <a:latin typeface="+mj-ea"/>
                <a:ea typeface="+mj-ea"/>
                <a:cs typeface="思源黑体 CN Light" panose="020B0300000000000000" charset="-122"/>
              </a:endParaRPr>
            </a:p>
            <a:p>
              <a:pPr algn="just"/>
              <a:endParaRPr lang="zh-CN" altLang="en-US" sz="4400" spc="300" dirty="0">
                <a:latin typeface="+mj-ea"/>
                <a:ea typeface="+mj-ea"/>
                <a:cs typeface="思源黑体 CN Light" panose="020B0300000000000000" charset="-122"/>
              </a:endParaRPr>
            </a:p>
          </p:txBody>
        </p:sp>
        <p:sp>
          <p:nvSpPr>
            <p:cNvPr id="15" name="矩形 14"/>
            <p:cNvSpPr/>
            <p:nvPr/>
          </p:nvSpPr>
          <p:spPr>
            <a:xfrm>
              <a:off x="5179073" y="1734829"/>
              <a:ext cx="1163927" cy="923330"/>
            </a:xfrm>
            <a:prstGeom prst="rect">
              <a:avLst/>
            </a:prstGeom>
            <a:noFill/>
            <a:ln>
              <a:noFill/>
            </a:ln>
          </p:spPr>
          <p:txBody>
            <a:bodyPr wrap="square" rtlCol="0">
              <a:spAutoFit/>
            </a:bodyPr>
            <a:lstStyle/>
            <a:p>
              <a:pPr algn="ctr"/>
              <a:r>
                <a:rPr lang="en-US" altLang="zh-CN" sz="5400" dirty="0">
                  <a:solidFill>
                    <a:schemeClr val="bg1"/>
                  </a:solidFill>
                  <a:latin typeface="+mj-ea"/>
                  <a:ea typeface="+mj-ea"/>
                  <a:cs typeface="思源黑体 CN Light" panose="020B0300000000000000" charset="-122"/>
                </a:rPr>
                <a:t>02</a:t>
              </a:r>
            </a:p>
          </p:txBody>
        </p:sp>
        <p:cxnSp>
          <p:nvCxnSpPr>
            <p:cNvPr id="4" name="直接连接符 3"/>
            <p:cNvCxnSpPr/>
            <p:nvPr/>
          </p:nvCxnSpPr>
          <p:spPr>
            <a:xfrm>
              <a:off x="5310980" y="3649445"/>
              <a:ext cx="900114" cy="0"/>
            </a:xfrm>
            <a:prstGeom prst="line">
              <a:avLst/>
            </a:prstGeom>
            <a:ln w="2540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7e60fe04-b58f-4d1c-ab25-6c167b941087"/>
  <p:tag name="COMMONDATA" val="eyJjb3VudCI6MzEsImhkaWQiOiJjNjMyNzM3NDA0OTdmZDFjMzIwYjE4YjYwN2Q3YTk2ZiIsInVzZXJDb3VudCI6OX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fontScheme name="自定义 10">
      <a:majorFont>
        <a:latin typeface="汉仪雅酷黑 55W"/>
        <a:ea typeface="汉仪雅酷黑 55W"/>
        <a:cs typeface=""/>
      </a:majorFont>
      <a:minorFont>
        <a:latin typeface="思源黑体 CN Light"/>
        <a:ea typeface="思源黑体 CN Light"/>
        <a:cs typeface=""/>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bg1">
              <a:lumMod val="95000"/>
            </a:schemeClr>
          </a:solidFill>
        </a:ln>
      </a:spPr>
      <a:bodyPr rtlCol="0" anchor="ctr"/>
      <a:lstStyle>
        <a:defPPr algn="ctr">
          <a:defRPr>
            <a:solidFill>
              <a:srgbClr val="75592A"/>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思源黑体 CN Light"/>
        <a:ea typeface=""/>
        <a:cs typeface=""/>
        <a:font script="Jpan" typeface="ＭＳ Ｐゴシック"/>
        <a:font script="Hang" typeface="맑은 고딕"/>
        <a:font script="Hans" typeface="思源黑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Light"/>
        <a:ea typeface=""/>
        <a:cs typeface=""/>
        <a:font script="Jpan" typeface="ＭＳ Ｐゴシック"/>
        <a:font script="Hang" typeface="맑은 고딕"/>
        <a:font script="Hans" typeface="思源黑体 CN Light"/>
        <a:font script="Hant" typeface="新細明體"/>
        <a:font script="Arab" typeface="思源黑体 CN Light"/>
        <a:font script="Hebr" typeface="思源黑体 CN Light"/>
        <a:font script="Thai" typeface="Cordia New"/>
        <a:font script="Ethi" typeface="Nyala"/>
        <a:font script="Beng" typeface="Vrinda"/>
        <a:font script="Gujr" typeface="Shruti"/>
        <a:font script="Khmr" typeface="思源黑体 CN Light"/>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Light"/>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Light"/>
        <a:ea typeface=""/>
        <a:cs typeface=""/>
        <a:font script="Jpan" typeface="ＭＳ Ｐゴシック"/>
        <a:font script="Hang" typeface="맑은 고딕"/>
        <a:font script="Hans" typeface="思源黑体 CN Light"/>
        <a:font script="Hant" typeface="新細明體"/>
        <a:font script="Arab" typeface="思源黑体 CN Light"/>
        <a:font script="Hebr" typeface="思源黑体 CN Light"/>
        <a:font script="Thai" typeface="Cordia New"/>
        <a:font script="Ethi" typeface="Nyala"/>
        <a:font script="Beng" typeface="Vrinda"/>
        <a:font script="Gujr" typeface="Shruti"/>
        <a:font script="Khmr" typeface="思源黑体 CN Light"/>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10.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11.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12.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13.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14.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2.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3.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4.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5.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6.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7.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8.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ppt/theme/themeOverride9.xml><?xml version="1.0" encoding="utf-8"?>
<a:themeOverride xmlns:a="http://schemas.openxmlformats.org/drawingml/2006/main">
  <a:clrScheme name="自定义 87">
    <a:dk1>
      <a:srgbClr val="000000"/>
    </a:dk1>
    <a:lt1>
      <a:srgbClr val="FFFFFF"/>
    </a:lt1>
    <a:dk2>
      <a:srgbClr val="84AEBF"/>
    </a:dk2>
    <a:lt2>
      <a:srgbClr val="F0F0F0"/>
    </a:lt2>
    <a:accent1>
      <a:srgbClr val="84AEBF"/>
    </a:accent1>
    <a:accent2>
      <a:srgbClr val="CEE4F2"/>
    </a:accent2>
    <a:accent3>
      <a:srgbClr val="84AEBF"/>
    </a:accent3>
    <a:accent4>
      <a:srgbClr val="CEE4F2"/>
    </a:accent4>
    <a:accent5>
      <a:srgbClr val="6B797A"/>
    </a:accent5>
    <a:accent6>
      <a:srgbClr val="6B797A"/>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
  <TotalTime>254</TotalTime>
  <Words>863</Words>
  <Application>Microsoft Office PowerPoint</Application>
  <PresentationFormat>自定义</PresentationFormat>
  <Paragraphs>128</Paragraphs>
  <Slides>23</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Times New Roman</vt:lpstr>
      <vt:lpstr>ui-monospace</vt:lpstr>
      <vt:lpstr>微软雅黑</vt:lpstr>
      <vt:lpstr>Wingdings</vt:lpstr>
      <vt:lpstr>汉仪雅酷黑 55W</vt:lpstr>
      <vt:lpstr>Arial</vt:lpstr>
      <vt:lpstr>思源黑体 CN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ETERNITY</dc:creator>
  <cp:lastModifiedBy>张 智雄</cp:lastModifiedBy>
  <cp:revision>293</cp:revision>
  <dcterms:created xsi:type="dcterms:W3CDTF">2017-02-16T02:06:00Z</dcterms:created>
  <dcterms:modified xsi:type="dcterms:W3CDTF">2023-07-20T13:47:54Z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KSOTemplateUUID">
    <vt:lpwstr>v1.0_mb_qlZsfqXxE4uxISMmM6s5yQ==</vt:lpwstr>
  </property>
  <property fmtid="{D5CDD505-2E9C-101B-9397-08002B2CF9AE}" pid="4" name="ICV">
    <vt:lpwstr>F07FDEED9AD343DBA7D3C54D6949CFCD_11</vt:lpwstr>
  </property>
  <property fmtid="{D5CDD505-2E9C-101B-9397-08002B2CF9AE}" pid="5" name="MSIP_Label_defa4170-0d19-0005-0004-bc88714345d2_Enabled">
    <vt:lpwstr>true</vt:lpwstr>
  </property>
  <property fmtid="{D5CDD505-2E9C-101B-9397-08002B2CF9AE}" pid="6" name="MSIP_Label_defa4170-0d19-0005-0004-bc88714345d2_SetDate">
    <vt:lpwstr>2023-07-20T13:44:51Z</vt:lpwstr>
  </property>
  <property fmtid="{D5CDD505-2E9C-101B-9397-08002B2CF9AE}" pid="7" name="MSIP_Label_defa4170-0d19-0005-0004-bc88714345d2_Method">
    <vt:lpwstr>Standard</vt:lpwstr>
  </property>
  <property fmtid="{D5CDD505-2E9C-101B-9397-08002B2CF9AE}" pid="8" name="MSIP_Label_defa4170-0d19-0005-0004-bc88714345d2_Name">
    <vt:lpwstr>defa4170-0d19-0005-0004-bc88714345d2</vt:lpwstr>
  </property>
  <property fmtid="{D5CDD505-2E9C-101B-9397-08002B2CF9AE}" pid="9" name="MSIP_Label_defa4170-0d19-0005-0004-bc88714345d2_SiteId">
    <vt:lpwstr>e20c11f8-bc04-4916-8600-397a4fa28f05</vt:lpwstr>
  </property>
  <property fmtid="{D5CDD505-2E9C-101B-9397-08002B2CF9AE}" pid="10" name="MSIP_Label_defa4170-0d19-0005-0004-bc88714345d2_ActionId">
    <vt:lpwstr>4607f7c5-423a-4a8f-bf06-f9352beee96b</vt:lpwstr>
  </property>
  <property fmtid="{D5CDD505-2E9C-101B-9397-08002B2CF9AE}" pid="11" name="MSIP_Label_defa4170-0d19-0005-0004-bc88714345d2_ContentBits">
    <vt:lpwstr>0</vt:lpwstr>
  </property>
</Properties>
</file>